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CC7EA-ECD7-4C71-81DC-1A379F639B8D}" v="437" dt="2022-09-06T11:36:08.974"/>
    <p1510:client id="{5F7403F4-9CEA-482C-9A76-DCF2FAB6B936}" v="550" dt="2022-09-02T12:09:41.032"/>
    <p1510:client id="{A2A96813-C063-48A9-B5A0-9EE114B5CF34}" v="20" dt="2022-09-04T18:38:11.997"/>
    <p1510:client id="{A42587FB-D68C-482F-B5BB-6325B58CEC69}" v="13" dt="2022-09-09T06:44:27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5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5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6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9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3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5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4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8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3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8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7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onet.pl/ciaza-i-dziecko/choroby-dzieciece,zez-zbiezny-i-rozbiezny-u-niemowlaka---objawy--leczenie,artykul,1585793.html" TargetMode="External"/><Relationship Id="rId3" Type="http://schemas.openxmlformats.org/officeDocument/2006/relationships/hyperlink" Target="https://www.medonet.pl/magazyny/stres-i-zmeczenie,zmeczenie---objaw-czy-choroba-,artykul,1647885.html" TargetMode="External"/><Relationship Id="rId7" Type="http://schemas.openxmlformats.org/officeDocument/2006/relationships/hyperlink" Target="https://www.medonet.pl/choroby-od-a-do-z/choroby-narzadu-wzroku,rozszerzone-zrenice---mozliwe-przyczyny-i-jak-postepowac-w-tym-przypadku,artykul,1732034.html" TargetMode="External"/><Relationship Id="rId2" Type="http://schemas.openxmlformats.org/officeDocument/2006/relationships/hyperlink" Target="https://www.medonet.pl/choroby-od-a-do-z,suchosc-w-ustach---najczestsze-przyczyny,artykul,172782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onet.pl/zdrowie,podwojne-widzenie---przyczyny--leczenie,artykul,1733499.html" TargetMode="External"/><Relationship Id="rId5" Type="http://schemas.openxmlformats.org/officeDocument/2006/relationships/hyperlink" Target="https://www.medonet.pl/choroby-od-a-do-z/choroby-narzadu-wzroku,opadajaca-powieka---przyczyny--rodzaje--objawy--leczenie--makijaz,artykul,56360980.html" TargetMode="External"/><Relationship Id="rId10" Type="http://schemas.openxmlformats.org/officeDocument/2006/relationships/hyperlink" Target="https://www.medonet.pl/choroby-od-a-do-z/najczestsze-objawy-chorobowe,zaburzenia-w-oddawaniu-moczu,artykul,1577487.html" TargetMode="External"/><Relationship Id="rId4" Type="http://schemas.openxmlformats.org/officeDocument/2006/relationships/hyperlink" Target="https://www.medonet.pl/choroby-od-a-do-z/choroby-neurologiczne,zawroty-glowy---przyczyny--diagnostyka-i-leczenie-zaburzen-rownowagi,artykul,1578687.html" TargetMode="External"/><Relationship Id="rId9" Type="http://schemas.openxmlformats.org/officeDocument/2006/relationships/hyperlink" Target="https://www.medonet.pl/choroby-od-a-do-z/najczestsze-objawy-chorobowe,wzdecia-brzucha---przyczyny-i-leczenie--dieta-na-wzdety-brzuch,artykul,1576890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22717" y="216589"/>
            <a:ext cx="9144000" cy="3149600"/>
          </a:xfrm>
        </p:spPr>
        <p:txBody>
          <a:bodyPr/>
          <a:lstStyle/>
          <a:p>
            <a:r>
              <a:rPr lang="pl-PL" b="1" dirty="0"/>
              <a:t>Profilaktyka chorób zakaźnych</a:t>
            </a:r>
          </a:p>
          <a:p>
            <a:endParaRPr lang="pl-PL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>
              <a:cs typeface="Calibri"/>
            </a:endParaRPr>
          </a:p>
        </p:txBody>
      </p:sp>
      <p:pic>
        <p:nvPicPr>
          <p:cNvPr id="4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E9C13B84-2CC4-9037-7BB4-F6291159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16" y="2758569"/>
            <a:ext cx="6653839" cy="29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A7B31-B549-F0FF-03C1-AF163AC2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Jad kiełbasiany</a:t>
            </a:r>
          </a:p>
          <a:p>
            <a:endParaRPr lang="pl-PL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5F93D7-F7BD-3382-650F-F077DDFBB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992" y="143476"/>
            <a:ext cx="7654506" cy="62347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Clostridium </a:t>
            </a:r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botulinum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to najgroźniejsza bakteria powodująca skażenie żywności, zwłaszcza mrożonej i przechowywanej w lodówkach. Dawka śmiertelna jej toksyny wynosi 30 nanogramów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Zatrucie następuje zwykle na skutek spożycia nieświeżych wędlin. Może też jednak wystąpić po zjedzeniu konserw mięsnych, rybnych czy nawet jarzynowych, zwykle w niewłaściwy sposób przygotowanych w domu. Zdarzają się także zatrucia przeterminowanymi bądź niewłaściwie przechowywanymi wędlinami czy konserwami pochodzącymi ze sklepu. Zatrucia toksyną botulinową są bardzo poważne – do 25 proc. z nich to przypadki ciężkie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Jad kiełbasiany występuje również w innych, źle przechowywanych produktach bez dostępu do powietrza, np. wyrobach garmażeryjnych, wędlinach oraz kiełbasie. Ich niewłaściwe przechowywanie jest problemem szczególnie w porze letniej. </a:t>
            </a:r>
            <a:endParaRPr lang="pl-PL" sz="2400" b="1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321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95B66-0288-A341-C02C-2BAA800B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Objawy zatrucia jadem kiełbasianym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E8C93E-A3B0-03C5-A2F3-342A4080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879" y="-316600"/>
            <a:ext cx="7841412" cy="66660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l-PL" dirty="0">
              <a:cs typeface="Calibri" panose="020F0502020204030204"/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Pierwsze objawy zatrucia jadem kiełbasianym pojawiają się zazwyczaj po 12-36 godzinach od zjedzenia zakażonej żywności. Niekiedy czas ten wydłuża się nawet do dwóch tygodni. Na początku u zatrutego pojawiają się: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suchość w ustach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(jad hamuje wydzielanie śliny oraz śluzu), 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pl-PL" b="1" dirty="0">
                <a:solidFill>
                  <a:schemeClr val="tx1"/>
                </a:solidFill>
                <a:latin typeface="Calibri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zmęczenie</a:t>
            </a:r>
            <a:r>
              <a:rPr lang="pl-PL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 </a:t>
            </a:r>
            <a:endParaRPr lang="pl-PL" b="1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zakłócenia produkcji potu, 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osłabienie, 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zawroty głowy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 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Dopiero po jakimś czasie zaczynają ujawniać się symptomy neurologiczne w postaci: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opadania powiek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podwójnego widzenia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rozszerzenia źrenic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światłowstrętu, oraz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zez zbieżnego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Pacjenci zaczynają również uskarżać się na coraz większe kłopoty z połykaniem pokarmów oraz nadmierne/zmniejszone wydalanie śliny. Oprócz tego charakterystyczne są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wzdęcia brzucha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oraz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problemy z oddawaniem moczu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co jest konsekwencją uszkodzenia perystaltyki jelit. Ponadto występują zaparcia. Śmierć w przypadku jadu kiełbasianego jest najczęściej następstwem porażenia układu oddechowego. 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82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BE4FE-0CAE-CAFB-A0E9-A804C28E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445"/>
            <a:ext cx="2205487" cy="1943789"/>
          </a:xfrm>
        </p:spPr>
        <p:txBody>
          <a:bodyPr>
            <a:normAutofit/>
          </a:bodyPr>
          <a:lstStyle/>
          <a:p>
            <a:r>
              <a:rPr lang="pl-PL" b="1" dirty="0"/>
              <a:t>Pasożyty ludzkie</a:t>
            </a:r>
          </a:p>
          <a:p>
            <a:endParaRPr lang="pl-PL" dirty="0">
              <a:cs typeface="Calibr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E80CFF8-2538-4907-AF2A-880EBD5D7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700" y="863600"/>
            <a:ext cx="5121275" cy="5121275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BC48952-8A54-FC9D-3C75-F090B709F657}"/>
              </a:ext>
            </a:extLst>
          </p:cNvPr>
          <p:cNvSpPr txBox="1"/>
          <p:nvPr/>
        </p:nvSpPr>
        <p:spPr>
          <a:xfrm>
            <a:off x="1316967" y="3200400"/>
            <a:ext cx="615063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/>
              <a:t>Lamblie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Owsiki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Glisty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Włosień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Przywry</a:t>
            </a:r>
            <a:r>
              <a:rPr lang="en-US" sz="2400" dirty="0"/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Tasiemce</a:t>
            </a:r>
            <a:endParaRPr lang="en-US" sz="24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16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505B8E-31FE-A3CA-AEC2-EB0328D4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Drogi zakażenia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3BE944-6924-C9AB-EBA2-AA4D10BE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33" y="-889930"/>
            <a:ext cx="4109050" cy="8844374"/>
          </a:xfrm>
        </p:spPr>
        <p:txBody>
          <a:bodyPr/>
          <a:lstStyle/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kontakt z osobą zakażoną</a:t>
            </a:r>
            <a:endParaRPr lang="pl-PL" sz="3200" b="1" dirty="0">
              <a:solidFill>
                <a:schemeClr val="tx1"/>
              </a:solidFill>
            </a:endParaRPr>
          </a:p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droga kropelkowa</a:t>
            </a:r>
            <a:endParaRPr lang="pl-PL" sz="3200" b="1" dirty="0">
              <a:solidFill>
                <a:schemeClr val="tx1"/>
              </a:solidFill>
            </a:endParaRPr>
          </a:p>
          <a:p>
            <a:r>
              <a:rPr lang="pl-PL" sz="3200" b="1" dirty="0">
                <a:solidFill>
                  <a:schemeClr val="tx1"/>
                </a:solidFill>
              </a:rPr>
              <a:t>droga pokarmowa</a:t>
            </a:r>
          </a:p>
          <a:p>
            <a:r>
              <a:rPr lang="pl-PL" sz="3200" b="1" dirty="0">
                <a:solidFill>
                  <a:schemeClr val="tx1"/>
                </a:solidFill>
              </a:rPr>
              <a:t>przez skórę - przerwanie ciągłości skóry</a:t>
            </a:r>
          </a:p>
          <a:p>
            <a:endParaRPr lang="pl-PL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4" name="Obraz 4" descr="Obraz zawierający kask, jasne&#10;&#10;Opis wygenerowany automatycznie">
            <a:extLst>
              <a:ext uri="{FF2B5EF4-FFF2-40B4-BE49-F238E27FC236}">
                <a16:creationId xmlns:a16="http://schemas.microsoft.com/office/drawing/2014/main" id="{CF28DC8E-8E6E-2CBC-FE6F-79236DA05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021" y="2193381"/>
            <a:ext cx="3807125" cy="36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2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6307F-685F-10DD-EB11-3D31A84F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Choroby bakteryjne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81367F-8109-0DD0-1663-C7AC40F5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071806"/>
            <a:ext cx="7315200" cy="47899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szkarlatyna,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angina,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zapalenie płuc,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zapalenie dróg moczowych,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błonica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biegunki bakteryjne (Salmonella, Escherichia coli)</a:t>
            </a:r>
          </a:p>
          <a:p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bolerioza</a:t>
            </a:r>
            <a:endParaRPr lang="pl-PL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 brzuszny</a:t>
            </a:r>
          </a:p>
          <a:p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ktrztusiec</a:t>
            </a:r>
            <a:endParaRPr lang="pl-PL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meningokoki</a:t>
            </a:r>
          </a:p>
          <a:p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Haemophilus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influenzae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400" i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0000"/>
              </a:highlight>
            </a:endParaRPr>
          </a:p>
          <a:p>
            <a:endParaRPr lang="pl-PL" sz="24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09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EB558-F3C9-7918-285B-C55A9CAD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Choroby wirusowe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E4EA68-CA06-F350-2C38-CBFADA89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85" y="921617"/>
            <a:ext cx="7315200" cy="5120640"/>
          </a:xfrm>
        </p:spPr>
        <p:txBody>
          <a:bodyPr/>
          <a:lstStyle/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różyczka,</a:t>
            </a:r>
            <a:endParaRPr lang="pl-PL" sz="3200" b="1">
              <a:solidFill>
                <a:schemeClr val="tx1"/>
              </a:solidFill>
            </a:endParaRPr>
          </a:p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mononukleoza zakaźna,</a:t>
            </a:r>
            <a:endParaRPr lang="pl-PL" sz="3200" b="1">
              <a:solidFill>
                <a:schemeClr val="tx1"/>
              </a:solidFill>
            </a:endParaRPr>
          </a:p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świnka,</a:t>
            </a:r>
            <a:endParaRPr lang="pl-PL" sz="3200" b="1">
              <a:solidFill>
                <a:schemeClr val="tx1"/>
              </a:solidFill>
            </a:endParaRPr>
          </a:p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ospa,</a:t>
            </a:r>
            <a:endParaRPr lang="pl-PL" sz="3200" b="1">
              <a:solidFill>
                <a:schemeClr val="tx1"/>
              </a:solidFill>
            </a:endParaRPr>
          </a:p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odra,</a:t>
            </a:r>
            <a:endParaRPr lang="pl-PL" sz="3200" b="1">
              <a:solidFill>
                <a:schemeClr val="tx1"/>
              </a:solidFill>
            </a:endParaRPr>
          </a:p>
          <a:p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bostonka.</a:t>
            </a:r>
            <a:endParaRPr lang="pl-PL" sz="3200" b="1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649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019844-C350-45C9-23C1-5D430E6C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Zapobieganie zakażeniom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6B57B1-BD1D-50E8-F6E1-67BC3AB0C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unikanie kontaktu z osobami zarażonymi</a:t>
            </a:r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dezynfekowanie rąk, zranień</a:t>
            </a:r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wykonywanie szczepień ochronnych</a:t>
            </a:r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używanie sterylnego sprzętu medycznego</a:t>
            </a:r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wietrzenie pomieszczeń</a:t>
            </a:r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prowadzenie zdrowego stylu życia</a:t>
            </a:r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utrzymywanie higieny osobistej,  higieny żywienia</a:t>
            </a:r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6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F85BE-E4EC-4C2A-B76A-298CE9AA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017B21D-88F8-DCDE-56BC-2031DC8A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16" y="1468"/>
            <a:ext cx="12194297" cy="6860298"/>
          </a:xfrm>
        </p:spPr>
      </p:pic>
    </p:spTree>
    <p:extLst>
      <p:ext uri="{BB962C8B-B14F-4D97-AF65-F5344CB8AC3E}">
        <p14:creationId xmlns:p14="http://schemas.microsoft.com/office/powerpoint/2010/main" val="163874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232B92-482C-590C-0E50-817126E7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b="1" dirty="0">
                <a:latin typeface="Calibri"/>
                <a:cs typeface="Calibri"/>
              </a:rPr>
              <a:t>Profilaktyka zdrowotna</a:t>
            </a:r>
            <a:r>
              <a:rPr lang="pl-PL" sz="3200" dirty="0">
                <a:latin typeface="Calibri"/>
                <a:cs typeface="Calibri"/>
              </a:rPr>
              <a:t> – działania mające na celu zapobieganie chorobom, poprzez ich wczesne wykrycie i leczenie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33E48-1A35-B2BE-7FA6-B11F2489D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dirty="0">
              <a:cs typeface="Calibri" panose="020F0502020204030204"/>
            </a:endParaRPr>
          </a:p>
          <a:p>
            <a:r>
              <a:rPr lang="pl-PL" sz="3200" b="1" dirty="0">
                <a:ea typeface="+mn-lt"/>
                <a:cs typeface="+mn-lt"/>
              </a:rPr>
              <a:t> utrwalanie prawidłowych wzorców zdrowego stylu życia</a:t>
            </a:r>
            <a:endParaRPr lang="pl-PL" sz="3200" b="1"/>
          </a:p>
          <a:p>
            <a:r>
              <a:rPr lang="pl-PL" sz="3200" b="1" dirty="0">
                <a:ea typeface="+mn-lt"/>
                <a:cs typeface="+mn-lt"/>
              </a:rPr>
              <a:t>zapobieganie chorobom poprzez kontrolowanie czynników ryzyka</a:t>
            </a:r>
            <a:endParaRPr lang="pl-PL" sz="3200" b="1"/>
          </a:p>
          <a:p>
            <a:r>
              <a:rPr lang="pl-PL" sz="3200" b="1" dirty="0">
                <a:ea typeface="+mn-lt"/>
                <a:cs typeface="+mn-lt"/>
              </a:rPr>
              <a:t>zapobieganie konsekwencjom choroby poprzez jej wczesne wykrycie i leczenie</a:t>
            </a:r>
            <a:endParaRPr lang="pl-PL" sz="3200" b="1"/>
          </a:p>
          <a:p>
            <a:r>
              <a:rPr lang="pl-PL" sz="3200" b="1" dirty="0">
                <a:ea typeface="+mn-lt"/>
                <a:cs typeface="+mn-lt"/>
              </a:rPr>
              <a:t>zahamowanie postępu choroby oraz ograniczenie powikłań</a:t>
            </a:r>
            <a:endParaRPr lang="pl-PL" sz="3200" b="1"/>
          </a:p>
          <a:p>
            <a:endParaRPr lang="pl-PL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65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1C087-3C08-3D84-401A-F953B706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88" y="865045"/>
            <a:ext cx="2602426" cy="4601183"/>
          </a:xfrm>
        </p:spPr>
        <p:txBody>
          <a:bodyPr>
            <a:normAutofit/>
          </a:bodyPr>
          <a:lstStyle/>
          <a:p>
            <a:r>
              <a:rPr lang="pl" sz="4000" dirty="0">
                <a:latin typeface="Calibri"/>
                <a:cs typeface="Calibri"/>
              </a:rPr>
              <a:t>Choroby zakaźne</a:t>
            </a: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BF591-03C6-1758-3BD2-21F2CB992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" sz="2800" b="1" dirty="0">
                <a:ea typeface="+mn-lt"/>
                <a:cs typeface="+mn-lt"/>
              </a:rPr>
              <a:t> to choroby wywołane przez drobnoustroje:</a:t>
            </a:r>
            <a:endParaRPr lang="pl-PL" sz="2800" b="1">
              <a:ea typeface="+mn-lt"/>
              <a:cs typeface="+mn-lt"/>
            </a:endParaRPr>
          </a:p>
          <a:p>
            <a:r>
              <a:rPr lang="pl" sz="2800" b="1" dirty="0">
                <a:ea typeface="+mn-lt"/>
                <a:cs typeface="+mn-lt"/>
              </a:rPr>
              <a:t>bakterie </a:t>
            </a:r>
            <a:endParaRPr lang="pl-PL" sz="2800" b="1">
              <a:ea typeface="+mn-lt"/>
              <a:cs typeface="+mn-lt"/>
            </a:endParaRPr>
          </a:p>
          <a:p>
            <a:r>
              <a:rPr lang="pl" sz="2800" b="1" dirty="0">
                <a:ea typeface="+mn-lt"/>
                <a:cs typeface="+mn-lt"/>
              </a:rPr>
              <a:t>wirusy</a:t>
            </a:r>
            <a:endParaRPr lang="pl-PL" sz="2800" b="1">
              <a:ea typeface="+mn-lt"/>
              <a:cs typeface="+mn-lt"/>
            </a:endParaRPr>
          </a:p>
          <a:p>
            <a:r>
              <a:rPr lang="pl" sz="2800" b="1" dirty="0">
                <a:ea typeface="+mn-lt"/>
                <a:cs typeface="+mn-lt"/>
              </a:rPr>
              <a:t>grzyby</a:t>
            </a:r>
            <a:endParaRPr lang="pl-PL" sz="2800" b="1">
              <a:ea typeface="+mn-lt"/>
              <a:cs typeface="+mn-lt"/>
            </a:endParaRPr>
          </a:p>
          <a:p>
            <a:r>
              <a:rPr lang="pl" sz="2800" b="1" dirty="0">
                <a:ea typeface="+mn-lt"/>
                <a:cs typeface="+mn-lt"/>
              </a:rPr>
              <a:t>roztocza</a:t>
            </a:r>
            <a:endParaRPr lang="pl-PL" sz="2800" b="1">
              <a:ea typeface="+mn-lt"/>
              <a:cs typeface="+mn-lt"/>
            </a:endParaRPr>
          </a:p>
          <a:p>
            <a:r>
              <a:rPr lang="pl" sz="2800" b="1" dirty="0">
                <a:ea typeface="+mn-lt"/>
                <a:cs typeface="+mn-lt"/>
              </a:rPr>
              <a:t>toksyczne produkty (jad kiełbasiany)</a:t>
            </a:r>
            <a:endParaRPr lang="pl-PL" sz="2800" b="1">
              <a:ea typeface="+mn-lt"/>
              <a:cs typeface="+mn-lt"/>
            </a:endParaRPr>
          </a:p>
          <a:p>
            <a:r>
              <a:rPr lang="pl" sz="2800" b="1" dirty="0">
                <a:ea typeface="+mn-lt"/>
                <a:cs typeface="+mn-lt"/>
              </a:rPr>
              <a:t>pasożyty </a:t>
            </a:r>
            <a:endParaRPr lang="pl-PL" sz="28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l" sz="2800" b="1" dirty="0">
                <a:ea typeface="+mn-lt"/>
                <a:cs typeface="+mn-lt"/>
              </a:rPr>
              <a:t>które ze względu na charakter i sposób szerzenia stanowią zagrożenie dla zdrowia i życia ludzi.</a:t>
            </a:r>
            <a:endParaRPr lang="pl-PL" sz="2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25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2C4DC-A7BF-D22D-9785-335C4EB0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184240"/>
          </a:xfrm>
        </p:spPr>
        <p:txBody>
          <a:bodyPr/>
          <a:lstStyle/>
          <a:p>
            <a:r>
              <a:rPr lang="pl-PL" sz="4000" dirty="0">
                <a:latin typeface="Calibri"/>
                <a:cs typeface="Calibri"/>
              </a:rPr>
              <a:t>Bakterie </a:t>
            </a: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F19EB2-9BF2-0C35-C60C-8645073B8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b="1" dirty="0">
                <a:ea typeface="+mn-lt"/>
                <a:cs typeface="+mn-lt"/>
              </a:rPr>
              <a:t> to jednokomórkowe mikroorganizmy, które są pojedynczymi komórkami</a:t>
            </a:r>
          </a:p>
          <a:p>
            <a:r>
              <a:rPr lang="pl-PL" sz="3200" b="1" dirty="0">
                <a:ea typeface="+mn-lt"/>
                <a:cs typeface="+mn-lt"/>
              </a:rPr>
              <a:t>mogą mieć kształt pałeczkowaty, kulisty, spiralny</a:t>
            </a:r>
            <a:endParaRPr lang="pl-PL" sz="3200" b="1"/>
          </a:p>
          <a:p>
            <a:r>
              <a:rPr lang="pl-PL" sz="3200" b="1" dirty="0">
                <a:ea typeface="+mn-lt"/>
                <a:cs typeface="+mn-lt"/>
              </a:rPr>
              <a:t>w organizmie człowieka żyje ok. 2 kilogramów bakterii. W większości są niegroźne, a nawet przydatne</a:t>
            </a:r>
            <a:endParaRPr lang="pl-PL" sz="3200" b="1">
              <a:cs typeface="Calibri"/>
            </a:endParaRPr>
          </a:p>
          <a:p>
            <a:r>
              <a:rPr lang="pl-PL" sz="3200" b="1" dirty="0">
                <a:ea typeface="+mn-lt"/>
                <a:cs typeface="+mn-lt"/>
              </a:rPr>
              <a:t>naturalna mikroflora jest ważnym elementem układu odpornościowego</a:t>
            </a:r>
            <a:endParaRPr lang="pl-PL" sz="3200" b="1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48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A655C-66C8-380A-5120-BB344C59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5180F29-4D93-1357-6B8B-DE11445DC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09" y="-297"/>
            <a:ext cx="12270104" cy="6924883"/>
          </a:xfrm>
        </p:spPr>
      </p:pic>
    </p:spTree>
    <p:extLst>
      <p:ext uri="{BB962C8B-B14F-4D97-AF65-F5344CB8AC3E}">
        <p14:creationId xmlns:p14="http://schemas.microsoft.com/office/powerpoint/2010/main" val="49693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BAA76-492E-AC39-9085-C674B521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libri"/>
                <a:cs typeface="Calibri"/>
              </a:rPr>
              <a:t>Wirusy</a:t>
            </a:r>
            <a:r>
              <a:rPr lang="pl-PL" dirty="0">
                <a:latin typeface="Calibri"/>
                <a:cs typeface="Calibri"/>
              </a:rPr>
              <a:t>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F3E941-AAA8-5B08-EF66-70B633AA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030" y="316003"/>
            <a:ext cx="5095336" cy="5860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pl-PL" sz="2800" b="1" dirty="0">
                <a:solidFill>
                  <a:schemeClr val="tx1"/>
                </a:solidFill>
                <a:ea typeface="+mn-lt"/>
                <a:cs typeface="+mn-lt"/>
              </a:rPr>
              <a:t>Niewielkie cząstki zakaźne, infekujące wszystkie formy życia, niezdolne do namnażania się poza komórką gospodarza </a:t>
            </a:r>
          </a:p>
          <a:p>
            <a:r>
              <a:rPr lang="pl-PL" sz="2800" b="1" dirty="0">
                <a:solidFill>
                  <a:schemeClr val="tx1"/>
                </a:solidFill>
                <a:ea typeface="+mn-lt"/>
                <a:cs typeface="+mn-lt"/>
              </a:rPr>
              <a:t>to cząstki funkcjonujące na pograniczu żywych organizmów i związków chemicznych</a:t>
            </a:r>
          </a:p>
          <a:p>
            <a:r>
              <a:rPr lang="pl-PL" sz="2800" b="1" dirty="0">
                <a:solidFill>
                  <a:schemeClr val="tx1"/>
                </a:solidFill>
                <a:ea typeface="+mn-lt"/>
                <a:cs typeface="+mn-lt"/>
              </a:rPr>
              <a:t>Choroby wirusowe są bardzo powszechne wśród ludzi. Łatwo się rozprzestrzeniają, dlatego nietrudno o zarażenie. </a:t>
            </a:r>
            <a:endParaRPr lang="pl-PL" sz="2800" b="1">
              <a:solidFill>
                <a:schemeClr val="tx1"/>
              </a:solidFill>
              <a:cs typeface="Calibri" panose="020F0502020204030204"/>
            </a:endParaRPr>
          </a:p>
          <a:p>
            <a:endParaRPr lang="pl-PL" sz="2800" dirty="0">
              <a:solidFill>
                <a:srgbClr val="000000"/>
              </a:solidFill>
              <a:cs typeface="Calibri" panose="020F0502020204030204"/>
            </a:endParaRPr>
          </a:p>
          <a:p>
            <a:endParaRPr lang="pl-PL" dirty="0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EB020A5-EC8E-AF4F-19F1-544ECA96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902" y="1887834"/>
            <a:ext cx="3927174" cy="22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166BA3-95F8-14A4-3E85-350F5806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47E3E0BE-3D94-A479-69F2-9CAEE24F9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-3429"/>
            <a:ext cx="5321418" cy="3624351"/>
          </a:xfr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4082D23C-D2E3-0977-2D1A-173F5380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08" y="55714"/>
            <a:ext cx="5202807" cy="3324763"/>
          </a:xfrm>
          <a:prstGeom prst="rect">
            <a:avLst/>
          </a:prstGeom>
        </p:spPr>
      </p:pic>
      <p:pic>
        <p:nvPicPr>
          <p:cNvPr id="8" name="Obraz 8" descr="Obraz zawierający niebieski&#10;&#10;Opis wygenerowany automatycznie">
            <a:extLst>
              <a:ext uri="{FF2B5EF4-FFF2-40B4-BE49-F238E27FC236}">
                <a16:creationId xmlns:a16="http://schemas.microsoft.com/office/drawing/2014/main" id="{F8C510C9-D31B-229B-AE8B-AA267441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25" y="3565632"/>
            <a:ext cx="5331123" cy="3234812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id="{57D7BFFB-BE2E-7AFE-FBAA-FB3DCACE8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027" y="3572773"/>
            <a:ext cx="4396593" cy="28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0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0841BD-6186-8823-4545-839E1673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134693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libri"/>
                <a:cs typeface="Calibri"/>
              </a:rPr>
              <a:t>Grzyby chorobotwórcze</a:t>
            </a:r>
            <a:endParaRPr lang="pl-PL" sz="3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219B9-D1D2-BAAA-CE23-18ABB898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608" y="519051"/>
            <a:ext cx="7315200" cy="4847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ea typeface="+mn-lt"/>
                <a:cs typeface="+mn-lt"/>
              </a:rPr>
              <a:t> </a:t>
            </a:r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czyli </a:t>
            </a:r>
            <a:r>
              <a:rPr lang="pl-PL" sz="3200" b="1" dirty="0" err="1">
                <a:solidFill>
                  <a:schemeClr val="tx1"/>
                </a:solidFill>
                <a:ea typeface="+mn-lt"/>
                <a:cs typeface="+mn-lt"/>
              </a:rPr>
              <a:t>mykopatogeny</a:t>
            </a:r>
            <a:r>
              <a:rPr lang="pl-PL" sz="3200" b="1" dirty="0">
                <a:solidFill>
                  <a:schemeClr val="tx1"/>
                </a:solidFill>
                <a:ea typeface="+mn-lt"/>
                <a:cs typeface="+mn-lt"/>
              </a:rPr>
              <a:t> – wywołujące choroby u ludzi, zwierząt i roślin. Jest to duża grupa gatunków, głównie grzybów mikroskopijnych</a:t>
            </a: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</p:txBody>
      </p:sp>
      <p:pic>
        <p:nvPicPr>
          <p:cNvPr id="4" name="Obraz 4" descr="Obraz zawierający kilka&#10;&#10;Opis wygenerowany automatycznie">
            <a:extLst>
              <a:ext uri="{FF2B5EF4-FFF2-40B4-BE49-F238E27FC236}">
                <a16:creationId xmlns:a16="http://schemas.microsoft.com/office/drawing/2014/main" id="{39D0B190-6F0C-E7FF-1DEF-906B667C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645" y="1942381"/>
            <a:ext cx="3318294" cy="3275162"/>
          </a:xfrm>
          <a:prstGeom prst="rect">
            <a:avLst/>
          </a:prstGeom>
        </p:spPr>
      </p:pic>
      <p:pic>
        <p:nvPicPr>
          <p:cNvPr id="5" name="Obraz 5" descr="Obraz zawierający bezkręgowce&#10;&#10;Opis wygenerowany automatycznie">
            <a:extLst>
              <a:ext uri="{FF2B5EF4-FFF2-40B4-BE49-F238E27FC236}">
                <a16:creationId xmlns:a16="http://schemas.microsoft.com/office/drawing/2014/main" id="{5C324D0A-7140-8C94-E79D-8F7A5BF6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10" y="3301689"/>
            <a:ext cx="3160143" cy="31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CFAD7-E916-331F-937B-DE9852A4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98" y="606252"/>
            <a:ext cx="2947482" cy="3695410"/>
          </a:xfrm>
        </p:spPr>
        <p:txBody>
          <a:bodyPr/>
          <a:lstStyle/>
          <a:p>
            <a:r>
              <a:rPr lang="pl-PL" dirty="0">
                <a:latin typeface="Calibri"/>
                <a:cs typeface="Calibri"/>
              </a:rPr>
              <a:t>Roztocza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49E2C2-118B-DCEB-5731-C9C15F59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mogą powodować alergię i mieć niekorzystny wpływ na zdrowie. Te mikroskopijne organizmy nie są widoczne gołym okiem, a jednak żyją w naszych mieszkaniach. Mogą wywoływać duszności, nieżyt nosa, kaszel, a nawet swędzenie, bóle głowy i atopowe zapalenie skóry</a:t>
            </a:r>
            <a:endParaRPr lang="pl-PL" sz="3600" b="1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62652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Frame</vt:lpstr>
      <vt:lpstr>Profilaktyka chorób zakaźnych </vt:lpstr>
      <vt:lpstr>Profilaktyka zdrowotna – działania mające na celu zapobieganie chorobom, poprzez ich wczesne wykrycie i leczenie</vt:lpstr>
      <vt:lpstr>Choroby zakaźne</vt:lpstr>
      <vt:lpstr>Bakterie </vt:lpstr>
      <vt:lpstr>Prezentacja programu PowerPoint</vt:lpstr>
      <vt:lpstr>Wirusy </vt:lpstr>
      <vt:lpstr>Prezentacja programu PowerPoint</vt:lpstr>
      <vt:lpstr>Grzyby chorobotwórcze</vt:lpstr>
      <vt:lpstr>Roztocza</vt:lpstr>
      <vt:lpstr>Jad kiełbasiany </vt:lpstr>
      <vt:lpstr>Objawy zatrucia jadem kiełbasianym</vt:lpstr>
      <vt:lpstr>Pasożyty ludzkie </vt:lpstr>
      <vt:lpstr>Drogi zakażenia</vt:lpstr>
      <vt:lpstr>Choroby bakteryjne</vt:lpstr>
      <vt:lpstr>Choroby wirusowe</vt:lpstr>
      <vt:lpstr>Zapobieganie zakażeniom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443</cp:revision>
  <dcterms:created xsi:type="dcterms:W3CDTF">2022-09-02T08:03:56Z</dcterms:created>
  <dcterms:modified xsi:type="dcterms:W3CDTF">2022-09-13T09:49:26Z</dcterms:modified>
</cp:coreProperties>
</file>