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5" r:id="rId6"/>
    <p:sldId id="264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F0FB4AB-1B16-42C8-901A-F2FF18FC36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FC33EAD1-F9E1-4249-A22C-712EF308E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DBB433B5-9E8E-4123-AEB2-0B4AF003F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B6B6-3E50-4410-A5B6-1F0B6386374A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D99A1EF3-AC2A-4449-8430-1F52BFD48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70A34C7-3997-411E-A0BE-F2D2CE96D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ADFA-FB6A-4444-904D-75D4AFC267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9685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E46FF39-E41B-4A0A-BA4B-2CB907C70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9DB298E7-BA5A-4952-B2AD-751005A10D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9BB4A146-00FA-4993-A839-5818A91D7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B6B6-3E50-4410-A5B6-1F0B6386374A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C2D11599-A18C-486E-A041-3D51DF602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A60902DE-4821-4F2E-8E57-A4D95C7CF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ADFA-FB6A-4444-904D-75D4AFC267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852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A8694F76-FD66-4169-B58E-32E278392F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97846F8F-32D9-4067-9EB0-D406213E04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8C34138B-B2FB-4E39-B0D7-A2F3CEC53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B6B6-3E50-4410-A5B6-1F0B6386374A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7656CD51-BF01-4DFA-864C-8F7A5B02F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480DA4F7-FCD3-47A2-B4FD-D1E756201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ADFA-FB6A-4444-904D-75D4AFC267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4848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060362E-BEC2-4EBF-A489-748A1F634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C15553B-193B-4516-A3FD-5FB61A82B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C1B538E9-5BB1-4EEF-B9A4-33415C05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B6B6-3E50-4410-A5B6-1F0B6386374A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7997EFF3-73E4-45A8-AAAE-8666F1B0F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F80485D6-95CE-4389-BFA3-3DD2B732E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ADFA-FB6A-4444-904D-75D4AFC267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2127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363F7EF-24E6-4FBB-A51A-9742C67CD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523B5B76-66D4-4CA7-B628-D1F83655ED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CD159439-CFC8-454B-8BE2-AE727BEBB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B6B6-3E50-4410-A5B6-1F0B6386374A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EC393C81-26A4-46BA-A7AC-F944453ED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999F30B2-D88D-431D-8D70-D007DB036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ADFA-FB6A-4444-904D-75D4AFC267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5126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3C2583E-04D6-49CB-AFF7-8AE9D9473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04FA607-82E7-4AC0-AC19-A84067ED6E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32449510-6B49-4891-835F-62731DA9F9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C3FCEF66-BD8A-46AC-AA16-61FD948C5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B6B6-3E50-4410-A5B6-1F0B6386374A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620095A2-FE05-43AE-B0DE-C0FA29BB3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FD643D59-D4E9-46E9-85EC-1BF444A9B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ADFA-FB6A-4444-904D-75D4AFC267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7233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11CA102-7B42-433E-9EC8-E5A03B314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B8FA2C55-56CC-4277-8684-E886261500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2E23C0A3-EEB0-4ACC-80CB-FBAEF99D81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65F50AFF-EDFA-41D9-B892-A961FAA435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44EEAD6E-EEA0-4678-A207-ECA38BC2B4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1D91BDBE-89E4-43A4-A8D3-3FE44BEB3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B6B6-3E50-4410-A5B6-1F0B6386374A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C7991FA1-28DB-465F-A6FA-EAF438D00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089210D2-E6B3-4B83-A6CB-5ED7E8620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ADFA-FB6A-4444-904D-75D4AFC267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7100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23C09C4-26D8-4250-BCF5-3520E4B84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52045D73-60D7-4D02-8FA8-D45AEB3E3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B6B6-3E50-4410-A5B6-1F0B6386374A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F7A7184A-AD09-43B8-A63E-3A2E03C03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16A5C51F-9593-4965-9CA2-8DDC2043C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ADFA-FB6A-4444-904D-75D4AFC267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3069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D9AB5C8F-92C8-427B-8F6F-83521099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B6B6-3E50-4410-A5B6-1F0B6386374A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B12E0141-4DF0-41F7-B1E8-4D1793CED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BADE8276-A3DB-40A5-A390-E5B95D116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ADFA-FB6A-4444-904D-75D4AFC267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1991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C0CED44-A0B1-4127-9944-611DCFD7F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70625DA-1ECA-49E3-BA5A-32C060CEF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BEE67DE2-CE3C-4205-9CAA-F10215B22E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F8888B5C-CC34-4EF7-9EF1-166692D2B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B6B6-3E50-4410-A5B6-1F0B6386374A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EA8CA742-D92F-4B49-BBAD-C93E28E4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52FD1C57-9281-469A-8E53-759A46E9F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ADFA-FB6A-4444-904D-75D4AFC267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450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2C6EA96-D5AB-40BE-A704-BDCCAF9C2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F1832D7D-8DD1-4CFB-96C3-F561EE487E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D7E9DB1D-F29C-434B-A4C5-D9A17D3574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F35146D7-04C9-41E8-B2BB-E65E49083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B6B6-3E50-4410-A5B6-1F0B6386374A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604BF76C-AEF3-4BD1-976D-85E800C06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524356FB-C6BF-487F-B291-27D00F19C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8ADFA-FB6A-4444-904D-75D4AFC267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840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F10AFC30-5684-4AF5-A37A-7CB980396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BEF77196-90E7-4949-B980-60F05F7DE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CC622037-2D5D-4C09-8CBB-C183BC0364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4B6B6-3E50-4410-A5B6-1F0B6386374A}" type="datetimeFigureOut">
              <a:rPr lang="pl-PL" smtClean="0"/>
              <a:t>06.12.2021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858A85D8-5498-43AB-8DA3-9275E94C5E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C32312D2-727A-49B3-86F1-E36C8D5FAB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8ADFA-FB6A-4444-904D-75D4AFC267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766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9">
            <a:extLst>
              <a:ext uri="{FF2B5EF4-FFF2-40B4-BE49-F238E27FC236}">
                <a16:creationId xmlns:a16="http://schemas.microsoft.com/office/drawing/2014/main" xmlns="" id="{71B2258F-86CA-4D4D-8270-BC05FCDEBF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az 4" descr="Obraz zawierający mężczyzna, osoba, ściana, wewnątrz&#10;&#10;Opis wygenerowany automatycznie">
            <a:extLst>
              <a:ext uri="{FF2B5EF4-FFF2-40B4-BE49-F238E27FC236}">
                <a16:creationId xmlns:a16="http://schemas.microsoft.com/office/drawing/2014/main" xmlns="" id="{D2FA306E-8BC4-4AC9-A595-265F70DA876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94" b="3903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2522A69-46CF-4E29-BAF5-F0E7D9DD1B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pl-PL">
                <a:solidFill>
                  <a:srgbClr val="FFFFFF"/>
                </a:solidFill>
              </a:rPr>
              <a:t>Artur Grottger </a:t>
            </a:r>
          </a:p>
        </p:txBody>
      </p:sp>
    </p:spTree>
    <p:extLst>
      <p:ext uri="{BB962C8B-B14F-4D97-AF65-F5344CB8AC3E}">
        <p14:creationId xmlns:p14="http://schemas.microsoft.com/office/powerpoint/2010/main" val="41539142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xmlns="" id="{D009D6D5-DAC2-4A8B-A17A-E206B9012D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A3A598E-DB2F-46B7-9148-19E17BF4D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180730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Artur Grottger </a:t>
            </a:r>
            <a:endParaRPr lang="en-US" dirty="0"/>
          </a:p>
        </p:txBody>
      </p:sp>
      <p:sp>
        <p:nvSpPr>
          <p:cNvPr id="21" name="Symbol zastępczy zawartości 2">
            <a:extLst>
              <a:ext uri="{FF2B5EF4-FFF2-40B4-BE49-F238E27FC236}">
                <a16:creationId xmlns:a16="http://schemas.microsoft.com/office/drawing/2014/main" xmlns="" id="{9AC9D362-17D4-43E9-98DC-8B4CDE1524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33297"/>
            <a:ext cx="4619621" cy="384366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pl-PL" sz="2400" dirty="0"/>
              <a:t>u</a:t>
            </a:r>
            <a:r>
              <a:rPr lang="en-US" sz="2400" dirty="0" smtClean="0"/>
              <a:t>r</a:t>
            </a:r>
            <a:r>
              <a:rPr lang="en-US" sz="2400" dirty="0"/>
              <a:t>. 11 </a:t>
            </a:r>
            <a:r>
              <a:rPr lang="en-US" sz="2400" dirty="0" err="1"/>
              <a:t>listopada</a:t>
            </a:r>
            <a:r>
              <a:rPr lang="en-US" sz="2400" dirty="0"/>
              <a:t> 1837r. </a:t>
            </a:r>
            <a:r>
              <a:rPr lang="pl-PL" sz="2400" dirty="0" smtClean="0"/>
              <a:t>                             </a:t>
            </a:r>
            <a:r>
              <a:rPr lang="en-US" sz="2400" dirty="0" smtClean="0"/>
              <a:t>w </a:t>
            </a:r>
            <a:r>
              <a:rPr lang="en-US" sz="2400" dirty="0" err="1"/>
              <a:t>Ottynowicach</a:t>
            </a:r>
            <a:endParaRPr lang="en-US" sz="2400" dirty="0"/>
          </a:p>
          <a:p>
            <a:r>
              <a:rPr lang="pl-PL" sz="2400" dirty="0" err="1"/>
              <a:t>z</a:t>
            </a:r>
            <a:r>
              <a:rPr lang="en-US" sz="2400" dirty="0" smtClean="0"/>
              <a:t>m</a:t>
            </a:r>
            <a:r>
              <a:rPr lang="en-US" sz="2400" dirty="0"/>
              <a:t>. 13 </a:t>
            </a:r>
            <a:r>
              <a:rPr lang="en-US" sz="2400" dirty="0" err="1"/>
              <a:t>grudnia</a:t>
            </a:r>
            <a:r>
              <a:rPr lang="en-US" sz="2400" dirty="0"/>
              <a:t> 1867r. W </a:t>
            </a:r>
            <a:r>
              <a:rPr lang="en-US" sz="2400" b="0" i="0" dirty="0">
                <a:effectLst/>
              </a:rPr>
              <a:t>Amélie-les-Bains-</a:t>
            </a:r>
            <a:r>
              <a:rPr lang="en-US" sz="2400" b="0" i="0" dirty="0" err="1">
                <a:effectLst/>
              </a:rPr>
              <a:t>Palalda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na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gruźlicę</a:t>
            </a:r>
            <a:endParaRPr lang="en-US" sz="2400" b="0" i="0" dirty="0">
              <a:effectLst/>
            </a:endParaRPr>
          </a:p>
          <a:p>
            <a:r>
              <a:rPr lang="en-US" sz="2400" b="0" i="0" dirty="0" err="1" smtClean="0">
                <a:effectLst/>
              </a:rPr>
              <a:t>polski</a:t>
            </a:r>
            <a:r>
              <a:rPr lang="en-US" sz="2400" b="0" i="0" dirty="0" smtClean="0">
                <a:effectLst/>
              </a:rPr>
              <a:t> </a:t>
            </a:r>
            <a:r>
              <a:rPr lang="en-US" sz="2400" b="0" i="0" dirty="0" err="1">
                <a:effectLst/>
              </a:rPr>
              <a:t>malarz</a:t>
            </a:r>
            <a:r>
              <a:rPr lang="en-US" sz="2400" b="0" i="0" dirty="0">
                <a:effectLst/>
              </a:rPr>
              <a:t>, </a:t>
            </a:r>
            <a:r>
              <a:rPr lang="en-US" sz="2400" b="0" i="0" dirty="0" err="1">
                <a:effectLst/>
              </a:rPr>
              <a:t>jeden</a:t>
            </a:r>
            <a:r>
              <a:rPr lang="en-US" sz="2400" b="0" i="0" dirty="0">
                <a:effectLst/>
              </a:rPr>
              <a:t> z </a:t>
            </a:r>
            <a:r>
              <a:rPr lang="en-US" sz="2400" b="0" i="0" dirty="0" err="1">
                <a:effectLst/>
              </a:rPr>
              <a:t>czołowych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przedstawicieli</a:t>
            </a:r>
            <a:r>
              <a:rPr lang="en-US" sz="2400" b="0" i="0" dirty="0">
                <a:effectLst/>
              </a:rPr>
              <a:t> </a:t>
            </a:r>
            <a:r>
              <a:rPr lang="en-US" sz="2400" dirty="0" err="1"/>
              <a:t>romantyzmu</a:t>
            </a:r>
            <a:r>
              <a:rPr lang="en-US" sz="2400" b="0" i="0" dirty="0">
                <a:effectLst/>
              </a:rPr>
              <a:t> </a:t>
            </a:r>
            <a:r>
              <a:rPr lang="pl-PL" sz="2400" b="0" i="0" dirty="0" smtClean="0">
                <a:effectLst/>
              </a:rPr>
              <a:t>       </a:t>
            </a:r>
            <a:r>
              <a:rPr lang="en-US" sz="2400" b="0" i="0" dirty="0" smtClean="0">
                <a:effectLst/>
              </a:rPr>
              <a:t>w </a:t>
            </a:r>
            <a:r>
              <a:rPr lang="en-US" sz="2400" b="0" i="0" dirty="0" err="1">
                <a:effectLst/>
              </a:rPr>
              <a:t>malarstwie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polskim</a:t>
            </a:r>
            <a:endParaRPr lang="en-US" sz="2400" b="0" i="0" dirty="0">
              <a:effectLst/>
            </a:endParaRPr>
          </a:p>
          <a:p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ilustrator</a:t>
            </a:r>
            <a:r>
              <a:rPr lang="en-US" sz="2400" b="0" i="0" dirty="0">
                <a:effectLst/>
              </a:rPr>
              <a:t>, </a:t>
            </a:r>
            <a:r>
              <a:rPr lang="en-US" sz="2400" b="0" i="0" dirty="0" err="1">
                <a:effectLst/>
              </a:rPr>
              <a:t>rysownik</a:t>
            </a:r>
            <a:r>
              <a:rPr lang="en-US" sz="2400" b="0" i="0" dirty="0">
                <a:effectLst/>
              </a:rPr>
              <a:t>, </a:t>
            </a:r>
            <a:r>
              <a:rPr lang="en-US" sz="2400" b="0" i="0" dirty="0" err="1">
                <a:effectLst/>
              </a:rPr>
              <a:t>autor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cyklu</a:t>
            </a:r>
            <a:r>
              <a:rPr lang="en-US" sz="2400" b="0" i="0" dirty="0">
                <a:effectLst/>
              </a:rPr>
              <a:t> „</a:t>
            </a:r>
            <a:r>
              <a:rPr lang="en-US" sz="2400" b="0" i="0" dirty="0" err="1">
                <a:effectLst/>
              </a:rPr>
              <a:t>kartonów</a:t>
            </a:r>
            <a:r>
              <a:rPr lang="en-US" sz="2400" b="0" i="0" dirty="0">
                <a:effectLst/>
              </a:rPr>
              <a:t>” o </a:t>
            </a:r>
            <a:r>
              <a:rPr lang="pl-PL" sz="2400" dirty="0" err="1"/>
              <a:t>P</a:t>
            </a:r>
            <a:r>
              <a:rPr lang="en-US" sz="2400" b="0" i="0" dirty="0" err="1" smtClean="0">
                <a:effectLst/>
              </a:rPr>
              <a:t>owstaniu</a:t>
            </a:r>
            <a:r>
              <a:rPr lang="en-US" sz="2400" b="0" i="0" dirty="0" smtClean="0">
                <a:effectLst/>
              </a:rPr>
              <a:t> </a:t>
            </a:r>
            <a:r>
              <a:rPr lang="pl-PL" sz="2400" dirty="0" err="1"/>
              <a:t>S</a:t>
            </a:r>
            <a:r>
              <a:rPr lang="en-US" sz="2400" b="0" i="0" dirty="0" err="1" smtClean="0">
                <a:effectLst/>
              </a:rPr>
              <a:t>tyczniowym</a:t>
            </a:r>
            <a:endParaRPr lang="en-US" sz="2400" dirty="0"/>
          </a:p>
        </p:txBody>
      </p:sp>
      <p:pic>
        <p:nvPicPr>
          <p:cNvPr id="5" name="Content Placeholder 4" descr="Paweł Tadeusz Galiński - inspiracje: Artur Grottger">
            <a:extLst>
              <a:ext uri="{FF2B5EF4-FFF2-40B4-BE49-F238E27FC236}">
                <a16:creationId xmlns:a16="http://schemas.microsoft.com/office/drawing/2014/main" xmlns="" id="{D1212101-2A39-4F64-B895-A91A425D9DE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94" r="2" b="5447"/>
          <a:stretch/>
        </p:blipFill>
        <p:spPr bwMode="auto"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272909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27">
            <a:extLst>
              <a:ext uri="{FF2B5EF4-FFF2-40B4-BE49-F238E27FC236}">
                <a16:creationId xmlns:a16="http://schemas.microsoft.com/office/drawing/2014/main" xmlns="" id="{21739CA5-F0F5-48E1-8E8C-F24B71827E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">
            <a:extLst>
              <a:ext uri="{FF2B5EF4-FFF2-40B4-BE49-F238E27FC236}">
                <a16:creationId xmlns:a16="http://schemas.microsoft.com/office/drawing/2014/main" xmlns="" id="{3EAD2937-F230-41D4-B9C5-975B129BFC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CCD444A3-C338-4886-B7F1-4BA2AF46EB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D2EFF6F-587B-496A-BC74-5535D669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656" y="1444741"/>
            <a:ext cx="9357865" cy="1041901"/>
          </a:xfrm>
        </p:spPr>
        <p:txBody>
          <a:bodyPr>
            <a:normAutofit/>
          </a:bodyPr>
          <a:lstStyle/>
          <a:p>
            <a:r>
              <a:rPr lang="pl-PL" sz="4000" dirty="0"/>
              <a:t>Rodzina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E31DD42-8F1F-433F-8018-8DE8E42940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52656" y="2701427"/>
            <a:ext cx="4483324" cy="2699968"/>
          </a:xfrm>
        </p:spPr>
        <p:txBody>
          <a:bodyPr>
            <a:normAutofit/>
          </a:bodyPr>
          <a:lstStyle/>
          <a:p>
            <a:r>
              <a:rPr lang="pl-PL" sz="2000" b="0" i="0" dirty="0">
                <a:effectLst/>
                <a:latin typeface="Arial" panose="020B0604020202020204" pitchFamily="34" charset="0"/>
              </a:rPr>
              <a:t>Jan Józef-ojciec artysty </a:t>
            </a:r>
          </a:p>
          <a:p>
            <a:r>
              <a:rPr lang="pl-PL" sz="2000" b="0" i="0" dirty="0">
                <a:effectLst/>
                <a:latin typeface="Arial" panose="020B0604020202020204" pitchFamily="34" charset="0"/>
              </a:rPr>
              <a:t>Po urodzeniu nosił nazwisko panieńskie swojej matki, francuskiej guwernantki, panny Grottger, która przyjechała ze Szwajcari</a:t>
            </a:r>
            <a:r>
              <a:rPr lang="pl-PL" sz="2000" dirty="0">
                <a:latin typeface="Arial" panose="020B0604020202020204" pitchFamily="34" charset="0"/>
              </a:rPr>
              <a:t>i</a:t>
            </a:r>
          </a:p>
          <a:p>
            <a:r>
              <a:rPr lang="pl-PL" sz="2000" b="0" i="0" dirty="0">
                <a:effectLst/>
                <a:latin typeface="Arial" panose="020B0604020202020204" pitchFamily="34" charset="0"/>
              </a:rPr>
              <a:t>Ożenił się z Krystyną </a:t>
            </a:r>
            <a:r>
              <a:rPr lang="pl-PL" sz="2000" b="0" i="0" dirty="0" err="1">
                <a:effectLst/>
                <a:latin typeface="Arial" panose="020B0604020202020204" pitchFamily="34" charset="0"/>
              </a:rPr>
              <a:t>Blahao</a:t>
            </a:r>
            <a:r>
              <a:rPr lang="pl-PL" sz="2000" b="0" i="0" dirty="0">
                <a:effectLst/>
                <a:latin typeface="Arial" panose="020B0604020202020204" pitchFamily="34" charset="0"/>
              </a:rPr>
              <a:t> de </a:t>
            </a:r>
            <a:r>
              <a:rPr lang="pl-PL" sz="2000" b="0" i="0" dirty="0" err="1" smtClean="0">
                <a:effectLst/>
                <a:latin typeface="Arial" panose="020B0604020202020204" pitchFamily="34" charset="0"/>
              </a:rPr>
              <a:t>Chodietow</a:t>
            </a:r>
            <a:endParaRPr lang="pl-PL" sz="2000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364FD1BA-F710-44E1-BA7D-4A1B20C59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6020" y="2701427"/>
            <a:ext cx="4554501" cy="2699968"/>
          </a:xfrm>
        </p:spPr>
        <p:txBody>
          <a:bodyPr>
            <a:normAutofit/>
          </a:bodyPr>
          <a:lstStyle/>
          <a:p>
            <a:r>
              <a:rPr lang="pl-PL" sz="2000" b="0" i="0" dirty="0">
                <a:effectLst/>
                <a:latin typeface="Arial" panose="020B0604020202020204" pitchFamily="34" charset="0"/>
              </a:rPr>
              <a:t>Malarz miał również troje rodzeństwa: </a:t>
            </a:r>
          </a:p>
          <a:p>
            <a:r>
              <a:rPr lang="pl-PL" sz="2000" b="0" i="0" dirty="0">
                <a:effectLst/>
                <a:latin typeface="Arial" panose="020B0604020202020204" pitchFamily="34" charset="0"/>
              </a:rPr>
              <a:t>Marię ur. 1839</a:t>
            </a:r>
          </a:p>
          <a:p>
            <a:r>
              <a:rPr lang="pl-PL" sz="2000" b="0" i="0" dirty="0">
                <a:effectLst/>
                <a:latin typeface="Arial" panose="020B0604020202020204" pitchFamily="34" charset="0"/>
              </a:rPr>
              <a:t>Jarosława ur. 1840  </a:t>
            </a:r>
          </a:p>
          <a:p>
            <a:r>
              <a:rPr lang="pl-PL" sz="2000" b="0" i="0" dirty="0">
                <a:effectLst/>
                <a:latin typeface="Arial" panose="020B0604020202020204" pitchFamily="34" charset="0"/>
              </a:rPr>
              <a:t>Aleksandra ur. 1842</a:t>
            </a:r>
          </a:p>
          <a:p>
            <a:endParaRPr lang="pl-PL" sz="2000" b="0" i="0" dirty="0">
              <a:effectLst/>
              <a:latin typeface="Arial" panose="020B0604020202020204" pitchFamily="34" charset="0"/>
            </a:endParaRPr>
          </a:p>
          <a:p>
            <a:endParaRPr lang="pl-PL" sz="2000" dirty="0">
              <a:latin typeface="Arial" panose="020B0604020202020204" pitchFamily="34" charset="0"/>
            </a:endParaRP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81797508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xmlns="" id="{D009D6D5-DAC2-4A8B-A17A-E206B9012D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B74921C-F02E-4FDA-8015-6F6942BBF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180730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W Porębie Wielkiej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C9BADFE-A296-4FDD-9DD0-A827AD16EA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33297"/>
            <a:ext cx="4619621" cy="384366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pl-PL" sz="2000" b="0" i="0" dirty="0" smtClean="0">
                <a:effectLst/>
              </a:rPr>
              <a:t>Je</a:t>
            </a:r>
            <a:r>
              <a:rPr lang="en-US" sz="2000" b="0" i="0" dirty="0" smtClean="0">
                <a:effectLst/>
              </a:rPr>
              <a:t>go </a:t>
            </a:r>
            <a:r>
              <a:rPr lang="en-US" sz="2000" b="0" i="0" dirty="0" err="1">
                <a:effectLst/>
              </a:rPr>
              <a:t>związki</a:t>
            </a:r>
            <a:r>
              <a:rPr lang="en-US" sz="2000" b="0" i="0" dirty="0">
                <a:effectLst/>
              </a:rPr>
              <a:t> z </a:t>
            </a:r>
            <a:r>
              <a:rPr lang="en-US" sz="2000" b="0" i="0" dirty="0" err="1">
                <a:effectLst/>
              </a:rPr>
              <a:t>naszą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wsią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 smtClean="0">
                <a:effectLst/>
              </a:rPr>
              <a:t>datuj</a:t>
            </a:r>
            <a:r>
              <a:rPr lang="pl-PL" sz="2000" b="0" i="0" dirty="0" smtClean="0">
                <a:effectLst/>
              </a:rPr>
              <a:t>e</a:t>
            </a:r>
            <a:r>
              <a:rPr lang="en-US" sz="2000" b="0" i="0" dirty="0" smtClean="0">
                <a:effectLst/>
              </a:rPr>
              <a:t> </a:t>
            </a:r>
            <a:r>
              <a:rPr lang="en-US" sz="2000" b="0" i="0" dirty="0" err="1">
                <a:effectLst/>
              </a:rPr>
              <a:t>się</a:t>
            </a:r>
            <a:r>
              <a:rPr lang="en-US" sz="2000" b="0" i="0" dirty="0">
                <a:effectLst/>
              </a:rPr>
              <a:t> od </a:t>
            </a:r>
            <a:r>
              <a:rPr lang="en-US" sz="2000" b="0" i="0" dirty="0" err="1">
                <a:effectLst/>
              </a:rPr>
              <a:t>roku</a:t>
            </a:r>
            <a:r>
              <a:rPr lang="en-US" sz="2000" b="0" i="0" dirty="0">
                <a:effectLst/>
              </a:rPr>
              <a:t> 1854, </a:t>
            </a:r>
            <a:r>
              <a:rPr lang="en-US" sz="2000" b="0" i="0" dirty="0" err="1">
                <a:effectLst/>
              </a:rPr>
              <a:t>kiedy</a:t>
            </a:r>
            <a:r>
              <a:rPr lang="en-US" sz="2000" b="0" i="0" dirty="0">
                <a:effectLst/>
              </a:rPr>
              <a:t> to po </a:t>
            </a:r>
            <a:r>
              <a:rPr lang="en-US" sz="2000" b="0" i="0" dirty="0" err="1">
                <a:effectLst/>
              </a:rPr>
              <a:t>raz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pierwszy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gościł</a:t>
            </a:r>
            <a:r>
              <a:rPr lang="en-US" sz="2000" b="0" i="0" dirty="0">
                <a:effectLst/>
              </a:rPr>
              <a:t> w </a:t>
            </a:r>
            <a:r>
              <a:rPr lang="en-US" sz="2000" b="0" i="0" dirty="0" err="1">
                <a:effectLst/>
              </a:rPr>
              <a:t>pałacu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Bobrowskich</a:t>
            </a:r>
            <a:endParaRPr lang="en-US" sz="2000" b="0" i="0" dirty="0">
              <a:effectLst/>
            </a:endParaRPr>
          </a:p>
          <a:p>
            <a:r>
              <a:rPr lang="en-US" sz="2000" b="0" i="0" dirty="0">
                <a:effectLst/>
              </a:rPr>
              <a:t>W </a:t>
            </a:r>
            <a:r>
              <a:rPr lang="en-US" sz="2000" b="0" i="0" dirty="0" err="1">
                <a:effectLst/>
              </a:rPr>
              <a:t>stulecie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pobytu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malarza</a:t>
            </a:r>
            <a:r>
              <a:rPr lang="en-US" sz="2000" b="0" i="0" dirty="0">
                <a:effectLst/>
              </a:rPr>
              <a:t> w </a:t>
            </a:r>
            <a:r>
              <a:rPr lang="en-US" sz="2000" b="0" i="0" dirty="0" err="1">
                <a:effectLst/>
              </a:rPr>
              <a:t>Porębie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Wielkiej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na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budynku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szkolnym</a:t>
            </a:r>
            <a:r>
              <a:rPr lang="en-US" sz="2000" b="0" i="0" dirty="0">
                <a:effectLst/>
              </a:rPr>
              <a:t>  </a:t>
            </a:r>
            <a:r>
              <a:rPr lang="en-US" sz="2000" b="0" i="0" dirty="0" err="1">
                <a:effectLst/>
              </a:rPr>
              <a:t>odsłonięto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pamiątkową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tablicę</a:t>
            </a:r>
            <a:r>
              <a:rPr lang="en-US" sz="2000" b="0" i="0" dirty="0">
                <a:effectLst/>
              </a:rPr>
              <a:t>, a w </a:t>
            </a:r>
            <a:r>
              <a:rPr lang="en-US" sz="2000" b="0" i="0" dirty="0" err="1">
                <a:effectLst/>
              </a:rPr>
              <a:t>roku</a:t>
            </a:r>
            <a:r>
              <a:rPr lang="en-US" sz="2000" b="0" i="0" dirty="0">
                <a:effectLst/>
              </a:rPr>
              <a:t> 2006 </a:t>
            </a:r>
            <a:r>
              <a:rPr lang="pl-PL" sz="2000" dirty="0" err="1"/>
              <a:t>S</a:t>
            </a:r>
            <a:r>
              <a:rPr lang="en-US" sz="2000" b="0" i="0" dirty="0" err="1" smtClean="0">
                <a:effectLst/>
              </a:rPr>
              <a:t>zkole</a:t>
            </a:r>
            <a:r>
              <a:rPr lang="en-US" sz="2000" b="0" i="0" dirty="0" smtClean="0">
                <a:effectLst/>
              </a:rPr>
              <a:t> </a:t>
            </a:r>
            <a:r>
              <a:rPr lang="pl-PL" sz="2000" dirty="0" err="1"/>
              <a:t>P</a:t>
            </a:r>
            <a:r>
              <a:rPr lang="en-US" sz="2000" b="0" i="0" dirty="0" err="1" smtClean="0">
                <a:effectLst/>
              </a:rPr>
              <a:t>odstawowej</a:t>
            </a:r>
            <a:r>
              <a:rPr lang="en-US" sz="2000" b="0" i="0" dirty="0" smtClean="0">
                <a:effectLst/>
              </a:rPr>
              <a:t> </a:t>
            </a:r>
            <a:r>
              <a:rPr lang="en-US" sz="2000" b="0" i="0" dirty="0" err="1">
                <a:effectLst/>
              </a:rPr>
              <a:t>nadano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imię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Artura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Grottgera</a:t>
            </a:r>
            <a:r>
              <a:rPr lang="en-US" sz="2000" b="0" i="0" dirty="0">
                <a:effectLst/>
              </a:rPr>
              <a:t>. </a:t>
            </a:r>
          </a:p>
        </p:txBody>
      </p:sp>
      <p:pic>
        <p:nvPicPr>
          <p:cNvPr id="1026" name="Picture 2" descr="4 - Artur Grottger, Obywatel z Barszczowic, 1860, olej na tekturze, 31.5 x25 cm, MN, Wroclaw">
            <a:extLst>
              <a:ext uri="{FF2B5EF4-FFF2-40B4-BE49-F238E27FC236}">
                <a16:creationId xmlns:a16="http://schemas.microsoft.com/office/drawing/2014/main" xmlns="" id="{6B2A91C6-4160-421D-9AC1-8918A6D76315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8276"/>
          <a:stretch/>
        </p:blipFill>
        <p:spPr bwMode="auto"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31635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xmlns="" id="{F13C74B1-5B17-4795-BED0-7140497B44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2BEB1C0-4EFA-478B-A414-E77A239C8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 b="0" i="1">
                <a:effectLst/>
              </a:rPr>
              <a:t/>
            </a:r>
            <a:br>
              <a:rPr lang="en-US" sz="3400" b="0" i="1">
                <a:effectLst/>
              </a:rPr>
            </a:br>
            <a:r>
              <a:rPr lang="en-US" sz="3400" b="0" i="1">
                <a:effectLst/>
              </a:rPr>
              <a:t>Artur Grottger, Klacz w stajni (Poręba), 1858r.</a:t>
            </a:r>
            <a:r>
              <a:rPr lang="en-US" sz="3400"/>
              <a:t/>
            </a:r>
            <a:br>
              <a:rPr lang="en-US" sz="3400"/>
            </a:br>
            <a:endParaRPr lang="en-US" sz="3400"/>
          </a:p>
        </p:txBody>
      </p:sp>
      <p:sp>
        <p:nvSpPr>
          <p:cNvPr id="15" name="sketchy line">
            <a:extLst>
              <a:ext uri="{FF2B5EF4-FFF2-40B4-BE49-F238E27FC236}">
                <a16:creationId xmlns:a16="http://schemas.microsoft.com/office/drawing/2014/main" xmlns="" id="{D4974D33-8DC5-464E-8C6D-BE58F0669C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D255BA5-AB0D-4DB2-BE4A-C565A144AB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200" b="0" i="0" dirty="0">
                <a:effectLst/>
              </a:rPr>
              <a:t>To w </a:t>
            </a:r>
            <a:r>
              <a:rPr lang="en-US" sz="2200" b="0" i="0" dirty="0" err="1">
                <a:effectLst/>
              </a:rPr>
              <a:t>Porębie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Grottger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wytestował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lampę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naftową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skonstruowaną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przez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Ignacego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Łukasiewicza</a:t>
            </a:r>
            <a:r>
              <a:rPr lang="en-US" sz="2200" b="0" i="0" dirty="0">
                <a:effectLst/>
              </a:rPr>
              <a:t>, </a:t>
            </a:r>
            <a:r>
              <a:rPr lang="en-US" sz="2200" b="0" i="0" dirty="0" err="1">
                <a:effectLst/>
              </a:rPr>
              <a:t>która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była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wtedy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nowinką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powoli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konkurującą</a:t>
            </a:r>
            <a:r>
              <a:rPr lang="en-US" sz="2200" b="0" i="0" dirty="0">
                <a:effectLst/>
              </a:rPr>
              <a:t> </a:t>
            </a:r>
            <a:r>
              <a:rPr lang="pl-PL" sz="2200" b="0" i="0" dirty="0" smtClean="0">
                <a:effectLst/>
              </a:rPr>
              <a:t>                 </a:t>
            </a:r>
            <a:r>
              <a:rPr lang="en-US" sz="2200" b="0" i="0" dirty="0" smtClean="0">
                <a:effectLst/>
              </a:rPr>
              <a:t>z </a:t>
            </a:r>
            <a:r>
              <a:rPr lang="en-US" sz="2200" b="0" i="0" dirty="0" err="1">
                <a:effectLst/>
              </a:rPr>
              <a:t>kandelabrem</a:t>
            </a:r>
            <a:r>
              <a:rPr lang="en-US" sz="2200" b="0" i="0" dirty="0">
                <a:effectLst/>
              </a:rPr>
              <a:t>. Na </a:t>
            </a:r>
            <a:r>
              <a:rPr lang="en-US" sz="2200" b="0" i="0" dirty="0" err="1">
                <a:effectLst/>
              </a:rPr>
              <a:t>jednym</a:t>
            </a:r>
            <a:r>
              <a:rPr lang="en-US" sz="2200" b="0" i="0" dirty="0">
                <a:effectLst/>
              </a:rPr>
              <a:t> </a:t>
            </a:r>
            <a:r>
              <a:rPr lang="pl-PL" sz="2200" b="0" i="0" dirty="0" smtClean="0">
                <a:effectLst/>
              </a:rPr>
              <a:t>           </a:t>
            </a:r>
            <a:r>
              <a:rPr lang="en-US" sz="2200" b="0" i="0" dirty="0" smtClean="0">
                <a:effectLst/>
              </a:rPr>
              <a:t>z </a:t>
            </a:r>
            <a:r>
              <a:rPr lang="en-US" sz="2200" b="0" i="0" dirty="0" err="1">
                <a:effectLst/>
              </a:rPr>
              <a:t>obrazów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olejnych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Grottger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wiernie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przedstawił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porębską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klacz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na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>
                <a:effectLst/>
              </a:rPr>
              <a:t>tle</a:t>
            </a:r>
            <a:r>
              <a:rPr lang="en-US" sz="2200" b="0" i="0" dirty="0">
                <a:effectLst/>
              </a:rPr>
              <a:t> </a:t>
            </a:r>
            <a:r>
              <a:rPr lang="en-US" sz="2200" b="0" i="0" dirty="0" err="1" smtClean="0">
                <a:effectLst/>
              </a:rPr>
              <a:t>stajn</a:t>
            </a:r>
            <a:r>
              <a:rPr lang="pl-PL" sz="2200" b="0" i="0" dirty="0" smtClean="0">
                <a:effectLst/>
              </a:rPr>
              <a:t>i.</a:t>
            </a:r>
            <a:endParaRPr lang="en-US" sz="2200" b="0" i="0" dirty="0">
              <a:effectLst/>
            </a:endParaRPr>
          </a:p>
          <a:p>
            <a:endParaRPr lang="en-US" sz="2200" dirty="0"/>
          </a:p>
        </p:txBody>
      </p:sp>
      <p:pic>
        <p:nvPicPr>
          <p:cNvPr id="5" name="Picture 2" descr="Portret klaczy w Porębie">
            <a:extLst>
              <a:ext uri="{FF2B5EF4-FFF2-40B4-BE49-F238E27FC236}">
                <a16:creationId xmlns:a16="http://schemas.microsoft.com/office/drawing/2014/main" xmlns="" id="{648D00EE-6E45-4DA8-B7C4-726703B7C6F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66" r="15307" b="2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063248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xmlns="" id="{D009D6D5-DAC2-4A8B-A17A-E206B9012D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CD0C92F-1D95-497E-9C92-7FDED4529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180730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Cykle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86F5FB7-1321-404B-9079-4FB4F308C4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33297"/>
            <a:ext cx="4619621" cy="384366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 b="0" i="0" dirty="0" err="1">
                <a:effectLst/>
              </a:rPr>
              <a:t>Czarno-białe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serie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rysunków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nazwane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cyklami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stały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się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najbardziej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charakterystyczną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i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najsławniejszą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częścią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twórczości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 smtClean="0">
                <a:effectLst/>
              </a:rPr>
              <a:t>Grottgera</a:t>
            </a:r>
            <a:r>
              <a:rPr lang="pl-PL" sz="2000" b="0" i="0" dirty="0" smtClean="0">
                <a:effectLst/>
              </a:rPr>
              <a:t>. Z</a:t>
            </a:r>
            <a:r>
              <a:rPr lang="en-US" sz="2000" b="0" i="0" dirty="0" err="1" smtClean="0">
                <a:effectLst/>
              </a:rPr>
              <a:t>aliczają</a:t>
            </a:r>
            <a:r>
              <a:rPr lang="en-US" sz="2000" b="0" i="0" dirty="0" smtClean="0">
                <a:effectLst/>
              </a:rPr>
              <a:t> </a:t>
            </a:r>
            <a:r>
              <a:rPr lang="en-US" sz="2000" b="0" i="0" dirty="0" err="1">
                <a:effectLst/>
              </a:rPr>
              <a:t>się</a:t>
            </a:r>
            <a:r>
              <a:rPr lang="en-US" sz="2000" b="0" i="0" dirty="0">
                <a:effectLst/>
              </a:rPr>
              <a:t> do </a:t>
            </a:r>
            <a:r>
              <a:rPr lang="en-US" sz="2000" b="0" i="0" dirty="0" err="1">
                <a:effectLst/>
              </a:rPr>
              <a:t>nich</a:t>
            </a:r>
            <a:r>
              <a:rPr lang="en-US" sz="2000" b="0" i="0" dirty="0">
                <a:effectLst/>
              </a:rPr>
              <a:t> :</a:t>
            </a:r>
          </a:p>
          <a:p>
            <a:r>
              <a:rPr lang="en-US" sz="2000" b="0" i="0" dirty="0">
                <a:effectLst/>
              </a:rPr>
              <a:t>Warszawa I 1861r.</a:t>
            </a:r>
          </a:p>
          <a:p>
            <a:r>
              <a:rPr lang="en-US" sz="2000" b="0" i="0" dirty="0">
                <a:effectLst/>
              </a:rPr>
              <a:t>Warszawa II 1862r.</a:t>
            </a:r>
          </a:p>
          <a:p>
            <a:r>
              <a:rPr lang="en-US" sz="2000" b="0" i="0" dirty="0" err="1">
                <a:effectLst/>
              </a:rPr>
              <a:t>Polonia</a:t>
            </a:r>
            <a:r>
              <a:rPr lang="en-US" sz="2000" b="0" i="0" dirty="0">
                <a:effectLst/>
              </a:rPr>
              <a:t> 1863r. </a:t>
            </a:r>
          </a:p>
          <a:p>
            <a:r>
              <a:rPr lang="en-US" sz="2000" dirty="0"/>
              <a:t>Lithuania </a:t>
            </a:r>
            <a:r>
              <a:rPr lang="en-US" sz="2000" b="0" i="0" dirty="0">
                <a:effectLst/>
              </a:rPr>
              <a:t> 1864–1866r.</a:t>
            </a:r>
          </a:p>
          <a:p>
            <a:r>
              <a:rPr lang="en-US" sz="2000" dirty="0" err="1"/>
              <a:t>Wojna</a:t>
            </a:r>
            <a:r>
              <a:rPr lang="en-US" sz="2000" dirty="0"/>
              <a:t> </a:t>
            </a:r>
            <a:r>
              <a:rPr lang="en-US" sz="2000" b="0" i="0" dirty="0">
                <a:effectLst/>
              </a:rPr>
              <a:t>1866-1867r.</a:t>
            </a:r>
          </a:p>
          <a:p>
            <a:endParaRPr lang="en-US" sz="2000" b="0" i="0" dirty="0">
              <a:effectLst/>
            </a:endParaRPr>
          </a:p>
          <a:p>
            <a:endParaRPr lang="en-US" sz="2000" b="0" i="0" dirty="0">
              <a:effectLst/>
            </a:endParaRPr>
          </a:p>
          <a:p>
            <a:pPr marL="0"/>
            <a:endParaRPr lang="en-US" sz="2000" dirty="0"/>
          </a:p>
        </p:txBody>
      </p:sp>
      <p:pic>
        <p:nvPicPr>
          <p:cNvPr id="1030" name="Picture 6" descr="Polonia (cykl) – Wikipedia, wolna encyklopedia">
            <a:extLst>
              <a:ext uri="{FF2B5EF4-FFF2-40B4-BE49-F238E27FC236}">
                <a16:creationId xmlns:a16="http://schemas.microsoft.com/office/drawing/2014/main" xmlns="" id="{A3237809-80C3-4F5E-A4BB-756C3EA822F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36" r="15115" b="-1"/>
          <a:stretch/>
        </p:blipFill>
        <p:spPr bwMode="auto"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54174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F13C74B1-5B17-4795-BED0-7140497B44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5C21C21-C8F0-48E2-8C4B-5A7B8C9A3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pl-PL" sz="5400"/>
              <a:t>Słynne obrazy </a:t>
            </a:r>
          </a:p>
        </p:txBody>
      </p:sp>
      <p:sp>
        <p:nvSpPr>
          <p:cNvPr id="73" name="sketchy line">
            <a:extLst>
              <a:ext uri="{FF2B5EF4-FFF2-40B4-BE49-F238E27FC236}">
                <a16:creationId xmlns:a16="http://schemas.microsoft.com/office/drawing/2014/main" xmlns="" id="{D4974D33-8DC5-464E-8C6D-BE58F0669C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D56EDA0-F7E6-43F8-9EAD-498444680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pl-PL" sz="2200" b="0" i="1">
                <a:effectLst/>
                <a:latin typeface="Source Sans Pro" panose="020B0503030403020204" pitchFamily="34" charset="0"/>
              </a:rPr>
              <a:t>A. Grottger, Pożegnanie powstańca, 1866</a:t>
            </a:r>
          </a:p>
          <a:p>
            <a:endParaRPr lang="pl-PL" sz="2200" i="1">
              <a:latin typeface="Source Sans Pro" panose="020B0503030403020204" pitchFamily="34" charset="0"/>
            </a:endParaRPr>
          </a:p>
          <a:p>
            <a:endParaRPr lang="pl-PL" sz="2200"/>
          </a:p>
        </p:txBody>
      </p:sp>
      <p:pic>
        <p:nvPicPr>
          <p:cNvPr id="2050" name="Picture 2" descr="9 - A. Grottger, Pożegnanie powstańca, 1866, olejj na desce, 52.7 x 41.3 cm, MN w Krakowie. ">
            <a:extLst>
              <a:ext uri="{FF2B5EF4-FFF2-40B4-BE49-F238E27FC236}">
                <a16:creationId xmlns:a16="http://schemas.microsoft.com/office/drawing/2014/main" xmlns="" id="{BC149C90-018A-4104-8510-9ACB79EDB5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0" r="2" b="18263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029158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xmlns="" id="{F13C74B1-5B17-4795-BED0-7140497B44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6C0521C-3066-46FB-BB78-93FA1F73A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pl-PL" sz="4200" b="0" i="1">
                <a:effectLst/>
                <a:latin typeface="Source Sans Pro" panose="020B0503030403020204" pitchFamily="34" charset="0"/>
              </a:rPr>
              <a:t>A. Grottger, Powitanie powstańca, 1866</a:t>
            </a:r>
            <a:endParaRPr lang="pl-PL" sz="4200"/>
          </a:p>
        </p:txBody>
      </p:sp>
      <p:sp>
        <p:nvSpPr>
          <p:cNvPr id="75" name="sketchy line">
            <a:extLst>
              <a:ext uri="{FF2B5EF4-FFF2-40B4-BE49-F238E27FC236}">
                <a16:creationId xmlns:a16="http://schemas.microsoft.com/office/drawing/2014/main" xmlns="" id="{D4974D33-8DC5-464E-8C6D-BE58F0669C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10 - A. Grottger, Powitanie powstańca, 1866, olej na desce, 52.7 x 41.3 cm, MN w Krakowie. ">
            <a:extLst>
              <a:ext uri="{FF2B5EF4-FFF2-40B4-BE49-F238E27FC236}">
                <a16:creationId xmlns:a16="http://schemas.microsoft.com/office/drawing/2014/main" xmlns="" id="{6A4E95AA-DA64-45CB-B2B6-5F6F3A0898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94" r="-1" b="9832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97690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xmlns="" id="{F13C74B1-5B17-4795-BED0-7140497B44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255CEE2-2A3C-4AF5-9E06-0EF62F64A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pl-PL" sz="4200" b="0" i="1">
                <a:effectLst/>
                <a:latin typeface="Source Sans Pro" panose="020B0503030403020204" pitchFamily="34" charset="0"/>
              </a:rPr>
              <a:t>A. Grottger, Branka, z cyklu Polonia, 1863</a:t>
            </a:r>
            <a:endParaRPr lang="pl-PL" sz="4200"/>
          </a:p>
        </p:txBody>
      </p:sp>
      <p:sp>
        <p:nvSpPr>
          <p:cNvPr id="75" name="sketchy line">
            <a:extLst>
              <a:ext uri="{FF2B5EF4-FFF2-40B4-BE49-F238E27FC236}">
                <a16:creationId xmlns:a16="http://schemas.microsoft.com/office/drawing/2014/main" xmlns="" id="{D4974D33-8DC5-464E-8C6D-BE58F0669C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12 - A. Grottger, Branka, z cyklu Polonia, 1863">
            <a:extLst>
              <a:ext uri="{FF2B5EF4-FFF2-40B4-BE49-F238E27FC236}">
                <a16:creationId xmlns:a16="http://schemas.microsoft.com/office/drawing/2014/main" xmlns="" id="{C56D8424-2CE4-4E08-83D8-329D5C8A37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39" r="13127" b="-1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183221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212</Words>
  <Application>Microsoft Office PowerPoint</Application>
  <PresentationFormat>Panoramiczny</PresentationFormat>
  <Paragraphs>32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Source Sans Pro</vt:lpstr>
      <vt:lpstr>Motyw pakietu Office</vt:lpstr>
      <vt:lpstr>Artur Grottger </vt:lpstr>
      <vt:lpstr>Artur Grottger </vt:lpstr>
      <vt:lpstr>Rodzina </vt:lpstr>
      <vt:lpstr>W Porębie Wielkiej </vt:lpstr>
      <vt:lpstr> Artur Grottger, Klacz w stajni (Poręba), 1858r. </vt:lpstr>
      <vt:lpstr>Cykle</vt:lpstr>
      <vt:lpstr>Słynne obrazy </vt:lpstr>
      <vt:lpstr>A. Grottger, Powitanie powstańca, 1866</vt:lpstr>
      <vt:lpstr>A. Grottger, Branka, z cyklu Polonia, 1863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Artur Grottger</dc:title>
  <dc:creator>Maja Ptasińska</dc:creator>
  <cp:lastModifiedBy>Agnieszka</cp:lastModifiedBy>
  <cp:revision>5</cp:revision>
  <dcterms:created xsi:type="dcterms:W3CDTF">2021-11-25T19:51:38Z</dcterms:created>
  <dcterms:modified xsi:type="dcterms:W3CDTF">2021-12-06T22:23:53Z</dcterms:modified>
</cp:coreProperties>
</file>