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 b="def" i="def"/>
      <a:tcStyle>
        <a:tcBdr/>
        <a:fill>
          <a:solidFill>
            <a:srgbClr val="E7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 b="def" i="def"/>
      <a:tcStyle>
        <a:tcBdr/>
        <a:fill>
          <a:solidFill>
            <a:srgbClr val="EAF0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w Cen MT"/>
      </a:defRPr>
    </a:lvl1pPr>
    <a:lvl2pPr indent="228600" latinLnBrk="0">
      <a:defRPr sz="1200">
        <a:latin typeface="+mj-lt"/>
        <a:ea typeface="+mj-ea"/>
        <a:cs typeface="+mj-cs"/>
        <a:sym typeface="Tw Cen MT"/>
      </a:defRPr>
    </a:lvl2pPr>
    <a:lvl3pPr indent="457200" latinLnBrk="0">
      <a:defRPr sz="1200">
        <a:latin typeface="+mj-lt"/>
        <a:ea typeface="+mj-ea"/>
        <a:cs typeface="+mj-cs"/>
        <a:sym typeface="Tw Cen MT"/>
      </a:defRPr>
    </a:lvl3pPr>
    <a:lvl4pPr indent="685800" latinLnBrk="0">
      <a:defRPr sz="1200">
        <a:latin typeface="+mj-lt"/>
        <a:ea typeface="+mj-ea"/>
        <a:cs typeface="+mj-cs"/>
        <a:sym typeface="Tw Cen MT"/>
      </a:defRPr>
    </a:lvl4pPr>
    <a:lvl5pPr indent="914400" latinLnBrk="0">
      <a:defRPr sz="1200">
        <a:latin typeface="+mj-lt"/>
        <a:ea typeface="+mj-ea"/>
        <a:cs typeface="+mj-cs"/>
        <a:sym typeface="Tw Cen MT"/>
      </a:defRPr>
    </a:lvl5pPr>
    <a:lvl6pPr indent="1143000" latinLnBrk="0">
      <a:defRPr sz="1200">
        <a:latin typeface="+mj-lt"/>
        <a:ea typeface="+mj-ea"/>
        <a:cs typeface="+mj-cs"/>
        <a:sym typeface="Tw Cen MT"/>
      </a:defRPr>
    </a:lvl6pPr>
    <a:lvl7pPr indent="1371600" latinLnBrk="0">
      <a:defRPr sz="1200">
        <a:latin typeface="+mj-lt"/>
        <a:ea typeface="+mj-ea"/>
        <a:cs typeface="+mj-cs"/>
        <a:sym typeface="Tw Cen MT"/>
      </a:defRPr>
    </a:lvl7pPr>
    <a:lvl8pPr indent="1600200" latinLnBrk="0">
      <a:defRPr sz="1200">
        <a:latin typeface="+mj-lt"/>
        <a:ea typeface="+mj-ea"/>
        <a:cs typeface="+mj-cs"/>
        <a:sym typeface="Tw Cen MT"/>
      </a:defRPr>
    </a:lvl8pPr>
    <a:lvl9pPr indent="1828800" latinLnBrk="0">
      <a:defRPr sz="1200">
        <a:latin typeface="+mj-lt"/>
        <a:ea typeface="+mj-ea"/>
        <a:cs typeface="+mj-cs"/>
        <a:sym typeface="Tw Cen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1" cy="4572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14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104" name="Picture Placeholder 2"/>
          <p:cNvSpPr/>
          <p:nvPr>
            <p:ph type="pic" idx="21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5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5" name="Treść - poziom 1…"/>
          <p:cNvSpPr txBox="1"/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bg>
      <p:bgPr>
        <a:solidFill>
          <a:srgbClr val="3D3D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35" name="Treść - poziom 1…"/>
          <p:cNvSpPr txBox="1"/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Oval 5"/>
          <p:cNvSpPr/>
          <p:nvPr/>
        </p:nvSpPr>
        <p:spPr>
          <a:xfrm>
            <a:off x="-2" y="-1"/>
            <a:ext cx="12192001" cy="4572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46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7" name="Treść - poziom 1…"/>
          <p:cNvSpPr txBox="1"/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7" name="Treść - poziom 1…"/>
          <p:cNvSpPr txBox="1"/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Text Placeholder 4"/>
          <p:cNvSpPr/>
          <p:nvPr>
            <p:ph type="body" sz="quarter" idx="21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</a:p>
        </p:txBody>
      </p:sp>
      <p:sp>
        <p:nvSpPr>
          <p:cNvPr id="6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7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kst tytułowy"/>
          <p:cNvSpPr txBox="1"/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Tekst tytułowy</a:t>
            </a:r>
          </a:p>
        </p:txBody>
      </p:sp>
      <p:sp>
        <p:nvSpPr>
          <p:cNvPr id="94" name="Treść - poziom 1…"/>
          <p:cNvSpPr txBox="1"/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5" name="Text Placeholder 3"/>
          <p:cNvSpPr/>
          <p:nvPr>
            <p:ph type="body" sz="quarter" idx="21"/>
          </p:nvPr>
        </p:nvSpPr>
        <p:spPr>
          <a:xfrm>
            <a:off x="1024127" y="2257506"/>
            <a:ext cx="4389122" cy="37622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9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0837333" y="6492294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 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media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sp>
        <p:nvSpPr>
          <p:cNvPr id="117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Rectangle 26"/>
          <p:cNvSpPr/>
          <p:nvPr/>
        </p:nvSpPr>
        <p:spPr>
          <a:xfrm>
            <a:off x="5109343" y="620719"/>
            <a:ext cx="6442481" cy="5593165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Tytuł 1"/>
          <p:cNvSpPr txBox="1"/>
          <p:nvPr>
            <p:ph type="ctrTitle"/>
          </p:nvPr>
        </p:nvSpPr>
        <p:spPr>
          <a:xfrm>
            <a:off x="5590120" y="1105350"/>
            <a:ext cx="5477072" cy="302398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WALENTYNKI</a:t>
            </a:r>
          </a:p>
        </p:txBody>
      </p:sp>
      <p:sp>
        <p:nvSpPr>
          <p:cNvPr id="120" name="Podtytuł 2"/>
          <p:cNvSpPr txBox="1"/>
          <p:nvPr>
            <p:ph type="subTitle" sz="quarter" idx="1"/>
          </p:nvPr>
        </p:nvSpPr>
        <p:spPr>
          <a:xfrm>
            <a:off x="5590120" y="4297555"/>
            <a:ext cx="5477072" cy="1431696"/>
          </a:xfrm>
          <a:prstGeom prst="rect">
            <a:avLst/>
          </a:prstGeom>
        </p:spPr>
        <p:txBody>
          <a:bodyPr anchor="t"/>
          <a:lstStyle/>
          <a:p>
            <a:pPr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121" name="Straight Connector 28"/>
          <p:cNvSpPr/>
          <p:nvPr/>
        </p:nvSpPr>
        <p:spPr>
          <a:xfrm>
            <a:off x="5609959" y="4214336"/>
            <a:ext cx="5120642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999" vol="50000">
                <p:cTn id="11" fill="hold" display="0">
                  <p:stCondLst>
                    <p:cond delay="indefinite"/>
                  </p:stCondLst>
                </p:cTn>
                <p:tgtEl>
                  <p:spTgt spid="115"/>
                </p:tgtEl>
              </p:cMediaNode>
            </p:audio>
          </p:childTnLst>
        </p:cTn>
      </p:par>
    </p:tnLst>
    <p:bldLst>
      <p:bldP build="whole" bldLvl="1" animBg="1" rev="0" advAuto="0" spid="11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6"/>
          <p:cNvSpPr/>
          <p:nvPr/>
        </p:nvSpPr>
        <p:spPr>
          <a:xfrm>
            <a:off x="0" y="-1"/>
            <a:ext cx="12188953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ectangle 86"/>
          <p:cNvSpPr/>
          <p:nvPr/>
        </p:nvSpPr>
        <p:spPr>
          <a:xfrm>
            <a:off x="3894020" y="643460"/>
            <a:ext cx="7654512" cy="5571071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ytuł 1"/>
          <p:cNvSpPr txBox="1"/>
          <p:nvPr>
            <p:ph type="title"/>
          </p:nvPr>
        </p:nvSpPr>
        <p:spPr>
          <a:xfrm>
            <a:off x="4219802" y="3891105"/>
            <a:ext cx="7006999" cy="2001030"/>
          </a:xfrm>
          <a:prstGeom prst="rect">
            <a:avLst/>
          </a:prstGeom>
        </p:spPr>
        <p:txBody>
          <a:bodyPr anchor="t"/>
          <a:lstStyle/>
          <a:p>
            <a:pPr defTabSz="365760">
              <a:defRPr spc="40" sz="2160">
                <a:latin typeface="Arial"/>
                <a:ea typeface="Arial"/>
                <a:cs typeface="Arial"/>
                <a:sym typeface="Arial"/>
              </a:defRPr>
            </a:pP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t>, oraz Historia Walentynek.</a:t>
            </a:r>
          </a:p>
        </p:txBody>
      </p:sp>
      <p:sp>
        <p:nvSpPr>
          <p:cNvPr id="126" name="pole tekstowe 2"/>
          <p:cNvSpPr txBox="1"/>
          <p:nvPr/>
        </p:nvSpPr>
        <p:spPr>
          <a:xfrm>
            <a:off x="4219802" y="1045599"/>
            <a:ext cx="7006998" cy="440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            </a:t>
            </a:r>
            <a:r>
              <a:rPr sz="5400"/>
              <a:t>Wyjaśnienie</a:t>
            </a:r>
            <a:r>
              <a:rPr sz="4400"/>
              <a:t> </a:t>
            </a:r>
            <a:r>
              <a:t>              </a:t>
            </a:r>
            <a:r>
              <a:rPr sz="1400"/>
              <a:t> Walentynki</a:t>
            </a:r>
            <a:r>
              <a:rPr b="0" sz="1400"/>
              <a:t> (ang. </a:t>
            </a:r>
            <a:r>
              <a:rPr b="0" i="1" sz="1400"/>
              <a:t>Valentine’s Day</a:t>
            </a:r>
            <a:r>
              <a:rPr b="0" sz="1400"/>
              <a:t>) – coroczne święto zakochanych przypadające 14 lutego. Nazwa pochodzi od św. Walentego, którego wspomnienie liturgiczne w Kościele katolickim obchodzone jest również tego dnia. Zwyczajem w tym dniu jest wysyłanie listów zawierających wyznani</a:t>
            </a:r>
            <a:r>
              <a:rPr b="0" sz="1200"/>
              <a:t>a miłosne (często pisane wierszem). Na Zachodzie, zwłaszcza w Wielkiej Brytanii i Stanach Zjednoczonych, czczono św. Walentego jako patrona zakochanych. Dzień 14 lutego stał się więc okazją do obdarowywania się drobnymi upominkami.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>
                <a:solidFill>
                  <a:srgbClr val="FFFFFF"/>
                </a:solidFill>
              </a:defRPr>
            </a:pPr>
            <a:br/>
          </a:p>
          <a:p>
            <a:pPr algn="ctr">
              <a:lnSpc>
                <a:spcPct val="90000"/>
              </a:lnSpc>
              <a:spcBef>
                <a:spcPts val="600"/>
              </a:spcBef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" name="Straight Connector 88"/>
          <p:cNvSpPr/>
          <p:nvPr/>
        </p:nvSpPr>
        <p:spPr>
          <a:xfrm>
            <a:off x="4324317" y="4576004"/>
            <a:ext cx="457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6"/>
          <p:cNvSpPr/>
          <p:nvPr/>
        </p:nvSpPr>
        <p:spPr>
          <a:xfrm>
            <a:off x="0" y="-1"/>
            <a:ext cx="12188953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 52"/>
          <p:cNvSpPr/>
          <p:nvPr/>
        </p:nvSpPr>
        <p:spPr>
          <a:xfrm>
            <a:off x="3894020" y="643460"/>
            <a:ext cx="7654512" cy="5571071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Tytuł 1"/>
          <p:cNvSpPr txBox="1"/>
          <p:nvPr>
            <p:ph type="title"/>
          </p:nvPr>
        </p:nvSpPr>
        <p:spPr>
          <a:xfrm>
            <a:off x="4219802" y="4735774"/>
            <a:ext cx="7006999" cy="1156361"/>
          </a:xfrm>
          <a:prstGeom prst="rect">
            <a:avLst/>
          </a:prstGeom>
        </p:spPr>
        <p:txBody>
          <a:bodyPr anchor="t"/>
          <a:lstStyle/>
          <a:p>
            <a:pPr defTabSz="740663">
              <a:spcBef>
                <a:spcPts val="400"/>
              </a:spcBef>
              <a:defRPr spc="81" sz="4050"/>
            </a:pPr>
          </a:p>
        </p:txBody>
      </p:sp>
      <p:sp>
        <p:nvSpPr>
          <p:cNvPr id="132" name="pole tekstowe 2"/>
          <p:cNvSpPr txBox="1"/>
          <p:nvPr/>
        </p:nvSpPr>
        <p:spPr>
          <a:xfrm>
            <a:off x="4219802" y="1045599"/>
            <a:ext cx="7006998" cy="3370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algn="ctr">
              <a:lnSpc>
                <a:spcPct val="72000"/>
              </a:lnSpc>
              <a:spcBef>
                <a:spcPts val="600"/>
              </a:spcBef>
              <a:defRPr b="1" sz="5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Historia</a:t>
            </a:r>
            <a:endParaRPr sz="5800"/>
          </a:p>
          <a:p>
            <a:pPr>
              <a:lnSpc>
                <a:spcPct val="72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Walentynki są obchodzone w południowej i zachodniej Europie od średniowiecza. Europa północna i wschodnia dołączyła do walentynkowego grona znacznie później.</a:t>
            </a:r>
            <a:endParaRPr sz="1600"/>
          </a:p>
          <a:p>
            <a:pPr>
              <a:lnSpc>
                <a:spcPct val="72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Pomimo katolickiego patrona tego święta, czasem wiązane jest ono ze zbieżnym terminowo zwyczajem pochodzącym z Cesarstwa Rzymskiego, polegającym głównie na poszukiwaniu wybranki serca, np. przez losowanie jej imienia ze specjalnej urny. Współczesny dzień zakochanych nie ma jednak bezpośredniego związku z jednym konkretnym świętem starożytnego Rzymu, choć jest kojarzony z takimi postaciami z mitologii jak Kupidyn, Eros, Pan czy Juno Februata.</a:t>
            </a:r>
            <a:endParaRPr sz="1600"/>
          </a:p>
          <a:p>
            <a:pPr>
              <a:lnSpc>
                <a:spcPct val="72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Możliwe, że zwyczaje związane z tym dniem nawiązują do starożytnego święta rzymskiego, zwanego Luperkaliami, obchodzonego 14–15 lutego ku czci Junony, rzymskiej bogini kobiet i małżeństwa, oraz Pana, boga przyrody.</a:t>
            </a:r>
            <a:endParaRPr sz="1600"/>
          </a:p>
          <a:p>
            <a:pPr>
              <a:lnSpc>
                <a:spcPct val="72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 kolei Brytyjczycy uważają to święto za własne z uwagi na fakt, że rozsławił je na cały świat sir Walter Scott (1771-1832).</a:t>
            </a:r>
            <a:endParaRPr sz="1600"/>
          </a:p>
        </p:txBody>
      </p:sp>
      <p:sp>
        <p:nvSpPr>
          <p:cNvPr id="133" name="Straight Connector 54"/>
          <p:cNvSpPr/>
          <p:nvPr/>
        </p:nvSpPr>
        <p:spPr>
          <a:xfrm>
            <a:off x="4324317" y="4576004"/>
            <a:ext cx="457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6"/>
          <p:cNvSpPr/>
          <p:nvPr/>
        </p:nvSpPr>
        <p:spPr>
          <a:xfrm>
            <a:off x="0" y="-1"/>
            <a:ext cx="12188953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Rectangle 9"/>
          <p:cNvSpPr/>
          <p:nvPr/>
        </p:nvSpPr>
        <p:spPr>
          <a:xfrm>
            <a:off x="3894020" y="643460"/>
            <a:ext cx="7654512" cy="5571071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ytuł 1"/>
          <p:cNvSpPr txBox="1"/>
          <p:nvPr>
            <p:ph type="title"/>
          </p:nvPr>
        </p:nvSpPr>
        <p:spPr>
          <a:xfrm>
            <a:off x="4219802" y="1326828"/>
            <a:ext cx="7006999" cy="1156361"/>
          </a:xfrm>
          <a:prstGeom prst="rect">
            <a:avLst/>
          </a:prstGeom>
        </p:spPr>
        <p:txBody>
          <a:bodyPr anchor="t"/>
          <a:lstStyle>
            <a:lvl1pPr algn="ctr">
              <a:defRPr b="1" sz="5400"/>
            </a:lvl1pPr>
          </a:lstStyle>
          <a:p>
            <a:pPr/>
            <a:r>
              <a:t>ciekawostki</a:t>
            </a:r>
          </a:p>
        </p:txBody>
      </p:sp>
      <p:sp>
        <p:nvSpPr>
          <p:cNvPr id="138" name="pole tekstowe 2"/>
          <p:cNvSpPr txBox="1"/>
          <p:nvPr/>
        </p:nvSpPr>
        <p:spPr>
          <a:xfrm>
            <a:off x="4219802" y="1914547"/>
            <a:ext cx="7006998" cy="337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-Brytyjczycy uważają Walentynki za własne święto z uwagi na fakt, że rozsławił je na cały świat sir Walter Scott. W związku z tym uważa się, że to właśnie Brytyjczycy rozpowszechnili obchodzenie święta zakochanych na cały świat.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-Kilka miast w Polsce przyznaje się do posiadania relikwii św. Walentego, w tym Lublin, Kraków i Chełmno. W każdym z nich 14 lutego organizowane są obchody ku czci patrona zakochanych.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-Każdego roku słynna Julia z dramatu Shakespeare'a "Romeo i Julia" dostaje ponad 1 tysiąc walentynek. Kartki i listy wysyłane są do Werony, gdzie znajduje się dom i balkon Julii.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39" name="Straight Connector 11"/>
          <p:cNvSpPr/>
          <p:nvPr/>
        </p:nvSpPr>
        <p:spPr>
          <a:xfrm>
            <a:off x="4324317" y="4576004"/>
            <a:ext cx="457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6"/>
          <p:cNvSpPr/>
          <p:nvPr/>
        </p:nvSpPr>
        <p:spPr>
          <a:xfrm>
            <a:off x="0" y="-1"/>
            <a:ext cx="12188953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ctangle 38"/>
          <p:cNvSpPr/>
          <p:nvPr/>
        </p:nvSpPr>
        <p:spPr>
          <a:xfrm>
            <a:off x="3894020" y="643460"/>
            <a:ext cx="7654512" cy="5571071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pole tekstowe 2"/>
          <p:cNvSpPr txBox="1"/>
          <p:nvPr/>
        </p:nvSpPr>
        <p:spPr>
          <a:xfrm>
            <a:off x="4219802" y="1045599"/>
            <a:ext cx="7006998" cy="5085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Walentynki za granicą.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Wielka Brytania</a:t>
            </a:r>
          </a:p>
          <a:p>
            <a: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Dawniej dzieci przebierały się za dorosłych i chodziły do sąsiednich domów śpiewając piosenki o miłości. Ich głównym motywem było hasło „dzień dobry, walenty”. Obecnie w wielkiej brytanii dużą popularnością cieszą się kartki z podobiznami shakespearowskich kochanków, czyli romea i julii.</a:t>
            </a:r>
          </a:p>
          <a:p>
            <a: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Japonia</a:t>
            </a:r>
          </a:p>
          <a:p>
            <a: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 Japonii podobnie jak w Stanach Zjednoczonych upominki wręcza się nie tylko ukochanym, ale również znajomym. W Walentynki obdarowują jedynie kobiety, a głównym prezentem są czekoladki. Są dwa rodzaje czekoladek – własno ręcznie robione dla ukochany, oraz zagraniczne, głównie szwajcarskie i belgijskie dla osób mniej bliskich. Panie natomiast przyjmują podarki miesiąc później – w Biały Dzień.</a:t>
            </a:r>
          </a:p>
          <a:p>
            <a: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Stany Zjednoczone</a:t>
            </a:r>
          </a:p>
          <a:p>
            <a: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 USA obdarowuje się wszystkie osoby, które darzy się sympatią, nie musi to być koniecznie druga połówka. Może to być kolega, koleżanka, przyjaciel, szef, nauczyciel czy babcia. Najpopularniejszym prezentem są bombonierki w kształcie serca lub czerwone róże. Walentynki w Stanach mają bardzo komercyjny charakter. Miasta toną w czerwonych serduszkach, radia są pełne miłosnych piosenek a telewizja i kina są pełne filmów o miłości.</a:t>
            </a:r>
          </a:p>
        </p:txBody>
      </p:sp>
      <p:sp>
        <p:nvSpPr>
          <p:cNvPr id="144" name="Straight Connector 40"/>
          <p:cNvSpPr/>
          <p:nvPr/>
        </p:nvSpPr>
        <p:spPr>
          <a:xfrm>
            <a:off x="4324317" y="4576004"/>
            <a:ext cx="457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Tytuł 5"/>
          <p:cNvSpPr txBox="1"/>
          <p:nvPr>
            <p:ph type="title"/>
          </p:nvPr>
        </p:nvSpPr>
        <p:spPr>
          <a:xfrm>
            <a:off x="-496280" y="193432"/>
            <a:ext cx="331660" cy="26030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" name="pole tekstowe 7"/>
          <p:cNvSpPr txBox="1"/>
          <p:nvPr/>
        </p:nvSpPr>
        <p:spPr>
          <a:xfrm>
            <a:off x="-1448087" y="2884097"/>
            <a:ext cx="142609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Kliknij, aby dodać 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Tw Cen MT"/>
        <a:ea typeface="Tw Cen MT"/>
        <a:cs typeface="Tw Cen MT"/>
      </a:majorFont>
      <a:minorFont>
        <a:latin typeface="Helvetica"/>
        <a:ea typeface="Helvetica"/>
        <a:cs typeface="Helvetic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Tw Cen MT"/>
        <a:ea typeface="Tw Cen MT"/>
        <a:cs typeface="Tw Cen MT"/>
      </a:majorFont>
      <a:minorFont>
        <a:latin typeface="Helvetica"/>
        <a:ea typeface="Helvetica"/>
        <a:cs typeface="Helvetic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